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6" r:id="rId2"/>
  </p:sldMasterIdLst>
  <p:notesMasterIdLst>
    <p:notesMasterId r:id="rId28"/>
  </p:notesMasterIdLst>
  <p:sldIdLst>
    <p:sldId id="256" r:id="rId3"/>
    <p:sldId id="305" r:id="rId4"/>
    <p:sldId id="508" r:id="rId5"/>
    <p:sldId id="393" r:id="rId6"/>
    <p:sldId id="384" r:id="rId7"/>
    <p:sldId id="288" r:id="rId8"/>
    <p:sldId id="292" r:id="rId9"/>
    <p:sldId id="357" r:id="rId10"/>
    <p:sldId id="391" r:id="rId11"/>
    <p:sldId id="408" r:id="rId12"/>
    <p:sldId id="355" r:id="rId13"/>
    <p:sldId id="404" r:id="rId14"/>
    <p:sldId id="528" r:id="rId15"/>
    <p:sldId id="397" r:id="rId16"/>
    <p:sldId id="366" r:id="rId17"/>
    <p:sldId id="401" r:id="rId18"/>
    <p:sldId id="377" r:id="rId19"/>
    <p:sldId id="375" r:id="rId20"/>
    <p:sldId id="529" r:id="rId21"/>
    <p:sldId id="378" r:id="rId22"/>
    <p:sldId id="385" r:id="rId23"/>
    <p:sldId id="517" r:id="rId24"/>
    <p:sldId id="370" r:id="rId25"/>
    <p:sldId id="527" r:id="rId26"/>
    <p:sldId id="407" r:id="rId27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34065" autoAdjust="0"/>
    <p:restoredTop sz="83188" autoAdjust="0"/>
  </p:normalViewPr>
  <p:slideViewPr>
    <p:cSldViewPr snapToGrid="0">
      <p:cViewPr varScale="1">
        <p:scale>
          <a:sx n="72" d="100"/>
          <a:sy n="72" d="100"/>
        </p:scale>
        <p:origin x="22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5AC648-9776-4D51-AFFE-E942D705B632}" type="doc">
      <dgm:prSet loTypeId="urn:microsoft.com/office/officeart/2005/8/layout/arrow5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DFA8E0-CF95-4A59-8E39-D45A2F90E40C}">
      <dgm:prSet phldrT="[Text]"/>
      <dgm:spPr/>
      <dgm:t>
        <a:bodyPr/>
        <a:lstStyle/>
        <a:p>
          <a:r>
            <a:rPr lang="en-US" dirty="0"/>
            <a:t>Strategic Priorities</a:t>
          </a:r>
        </a:p>
      </dgm:t>
    </dgm:pt>
    <dgm:pt modelId="{999D9D46-CE91-4EFC-AC22-ABED9EDC7A00}" type="parTrans" cxnId="{36B055F7-1DC9-491F-8AB5-CF4A6E82C35E}">
      <dgm:prSet/>
      <dgm:spPr/>
      <dgm:t>
        <a:bodyPr/>
        <a:lstStyle/>
        <a:p>
          <a:endParaRPr lang="en-US"/>
        </a:p>
      </dgm:t>
    </dgm:pt>
    <dgm:pt modelId="{7FDF1078-71DD-40AB-A014-CA84BE8DA41D}" type="sibTrans" cxnId="{36B055F7-1DC9-491F-8AB5-CF4A6E82C35E}">
      <dgm:prSet/>
      <dgm:spPr/>
      <dgm:t>
        <a:bodyPr/>
        <a:lstStyle/>
        <a:p>
          <a:endParaRPr lang="en-US"/>
        </a:p>
      </dgm:t>
    </dgm:pt>
    <dgm:pt modelId="{271197C6-2FF1-4223-9C62-2FEBB7734931}">
      <dgm:prSet phldrT="[Text]"/>
      <dgm:spPr/>
      <dgm:t>
        <a:bodyPr/>
        <a:lstStyle/>
        <a:p>
          <a:r>
            <a:rPr lang="en-US" dirty="0"/>
            <a:t>Critical or Core Activities</a:t>
          </a:r>
        </a:p>
        <a:p>
          <a:r>
            <a:rPr lang="en-US" dirty="0"/>
            <a:t>(Key Pivots)</a:t>
          </a:r>
        </a:p>
      </dgm:t>
    </dgm:pt>
    <dgm:pt modelId="{681AF53A-3540-42E6-A974-A2BFCE0B6CC8}" type="parTrans" cxnId="{55591853-4F88-4846-A364-3A9E04F63C7E}">
      <dgm:prSet/>
      <dgm:spPr/>
      <dgm:t>
        <a:bodyPr/>
        <a:lstStyle/>
        <a:p>
          <a:endParaRPr lang="en-US"/>
        </a:p>
      </dgm:t>
    </dgm:pt>
    <dgm:pt modelId="{E021728A-A5B9-4F55-B3E4-E297EF1D720E}" type="sibTrans" cxnId="{55591853-4F88-4846-A364-3A9E04F63C7E}">
      <dgm:prSet/>
      <dgm:spPr/>
      <dgm:t>
        <a:bodyPr/>
        <a:lstStyle/>
        <a:p>
          <a:endParaRPr lang="en-US"/>
        </a:p>
      </dgm:t>
    </dgm:pt>
    <dgm:pt modelId="{A653FBA5-CB06-4405-B5D3-B64D353A6F29}" type="pres">
      <dgm:prSet presAssocID="{AD5AC648-9776-4D51-AFFE-E942D705B632}" presName="diagram" presStyleCnt="0">
        <dgm:presLayoutVars>
          <dgm:dir/>
          <dgm:resizeHandles val="exact"/>
        </dgm:presLayoutVars>
      </dgm:prSet>
      <dgm:spPr/>
    </dgm:pt>
    <dgm:pt modelId="{C6F27AE4-158C-4FF2-BED2-E8A146DE8113}" type="pres">
      <dgm:prSet presAssocID="{91DFA8E0-CF95-4A59-8E39-D45A2F90E40C}" presName="arrow" presStyleLbl="node1" presStyleIdx="0" presStyleCnt="2" custRadScaleRad="94146">
        <dgm:presLayoutVars>
          <dgm:bulletEnabled val="1"/>
        </dgm:presLayoutVars>
      </dgm:prSet>
      <dgm:spPr/>
    </dgm:pt>
    <dgm:pt modelId="{DF8B38F9-191A-47FC-8F0B-1A6041CF1884}" type="pres">
      <dgm:prSet presAssocID="{271197C6-2FF1-4223-9C62-2FEBB7734931}" presName="arrow" presStyleLbl="node1" presStyleIdx="1" presStyleCnt="2" custRadScaleRad="90329" custRadScaleInc="-19">
        <dgm:presLayoutVars>
          <dgm:bulletEnabled val="1"/>
        </dgm:presLayoutVars>
      </dgm:prSet>
      <dgm:spPr/>
    </dgm:pt>
  </dgm:ptLst>
  <dgm:cxnLst>
    <dgm:cxn modelId="{93F38303-2CCF-4F3C-8B68-137396248C42}" type="presOf" srcId="{91DFA8E0-CF95-4A59-8E39-D45A2F90E40C}" destId="{C6F27AE4-158C-4FF2-BED2-E8A146DE8113}" srcOrd="0" destOrd="0" presId="urn:microsoft.com/office/officeart/2005/8/layout/arrow5"/>
    <dgm:cxn modelId="{55591853-4F88-4846-A364-3A9E04F63C7E}" srcId="{AD5AC648-9776-4D51-AFFE-E942D705B632}" destId="{271197C6-2FF1-4223-9C62-2FEBB7734931}" srcOrd="1" destOrd="0" parTransId="{681AF53A-3540-42E6-A974-A2BFCE0B6CC8}" sibTransId="{E021728A-A5B9-4F55-B3E4-E297EF1D720E}"/>
    <dgm:cxn modelId="{200A9591-83C3-43FE-8955-62B4F736FD57}" type="presOf" srcId="{AD5AC648-9776-4D51-AFFE-E942D705B632}" destId="{A653FBA5-CB06-4405-B5D3-B64D353A6F29}" srcOrd="0" destOrd="0" presId="urn:microsoft.com/office/officeart/2005/8/layout/arrow5"/>
    <dgm:cxn modelId="{A6AC68CB-3784-4EAB-86B7-718DCC206685}" type="presOf" srcId="{271197C6-2FF1-4223-9C62-2FEBB7734931}" destId="{DF8B38F9-191A-47FC-8F0B-1A6041CF1884}" srcOrd="0" destOrd="0" presId="urn:microsoft.com/office/officeart/2005/8/layout/arrow5"/>
    <dgm:cxn modelId="{36B055F7-1DC9-491F-8AB5-CF4A6E82C35E}" srcId="{AD5AC648-9776-4D51-AFFE-E942D705B632}" destId="{91DFA8E0-CF95-4A59-8E39-D45A2F90E40C}" srcOrd="0" destOrd="0" parTransId="{999D9D46-CE91-4EFC-AC22-ABED9EDC7A00}" sibTransId="{7FDF1078-71DD-40AB-A014-CA84BE8DA41D}"/>
    <dgm:cxn modelId="{7807E3AC-826F-42ED-9214-1ED145FB74CA}" type="presParOf" srcId="{A653FBA5-CB06-4405-B5D3-B64D353A6F29}" destId="{C6F27AE4-158C-4FF2-BED2-E8A146DE8113}" srcOrd="0" destOrd="0" presId="urn:microsoft.com/office/officeart/2005/8/layout/arrow5"/>
    <dgm:cxn modelId="{9A556498-6F55-4644-A30C-8F2F500529B3}" type="presParOf" srcId="{A653FBA5-CB06-4405-B5D3-B64D353A6F29}" destId="{DF8B38F9-191A-47FC-8F0B-1A6041CF1884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4B7F59-B380-4F48-8C75-795CF474B201}" type="doc">
      <dgm:prSet loTypeId="urn:microsoft.com/office/officeart/2005/8/layout/matrix1" loCatId="matrix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50B8F384-0ABE-4DE5-9FEC-7626E9E21E4B}">
      <dgm:prSet phldrT="[Text]" custT="1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lang="en-US" sz="2000" b="1" dirty="0"/>
            <a:t>Culture, Structure </a:t>
          </a:r>
          <a:br>
            <a:rPr lang="en-US" sz="2000" b="1" dirty="0"/>
          </a:br>
          <a:r>
            <a:rPr lang="en-US" sz="2000" b="1" dirty="0"/>
            <a:t>&amp; Mgmt. Systems</a:t>
          </a:r>
        </a:p>
      </dgm:t>
    </dgm:pt>
    <dgm:pt modelId="{1E026DCD-2EF5-49A9-A203-A2DC46AA0939}" type="parTrans" cxnId="{5A7AD810-59E5-4157-815B-57570BD3DD91}">
      <dgm:prSet/>
      <dgm:spPr/>
      <dgm:t>
        <a:bodyPr/>
        <a:lstStyle/>
        <a:p>
          <a:endParaRPr lang="en-US"/>
        </a:p>
      </dgm:t>
    </dgm:pt>
    <dgm:pt modelId="{4D551AA1-E195-42C0-9F11-492636A38AB1}" type="sibTrans" cxnId="{5A7AD810-59E5-4157-815B-57570BD3DD91}">
      <dgm:prSet/>
      <dgm:spPr/>
      <dgm:t>
        <a:bodyPr/>
        <a:lstStyle/>
        <a:p>
          <a:endParaRPr lang="en-US"/>
        </a:p>
      </dgm:t>
    </dgm:pt>
    <dgm:pt modelId="{4E22BBB3-C3B2-4B81-8DF6-1ED871A140D3}">
      <dgm:prSet phldrT="[Text]" custT="1"/>
      <dgm:spPr/>
      <dgm:t>
        <a:bodyPr/>
        <a:lstStyle/>
        <a:p>
          <a:pPr algn="ctr"/>
          <a:r>
            <a:rPr lang="en-US" sz="2000" b="1" dirty="0"/>
            <a:t>Customer Value Proposition</a:t>
          </a:r>
        </a:p>
        <a:p>
          <a:pPr algn="l"/>
          <a:r>
            <a:rPr lang="en-US" sz="1400" b="1" dirty="0"/>
            <a:t>(Effective, Reliable, Affordable, Convenient Solutions)</a:t>
          </a:r>
        </a:p>
      </dgm:t>
    </dgm:pt>
    <dgm:pt modelId="{D053C514-67B4-4ED2-8C4F-30547EB840EF}" type="parTrans" cxnId="{DDD69D51-018F-4697-88C4-A66C97BE315A}">
      <dgm:prSet/>
      <dgm:spPr/>
      <dgm:t>
        <a:bodyPr/>
        <a:lstStyle/>
        <a:p>
          <a:endParaRPr lang="en-US"/>
        </a:p>
      </dgm:t>
    </dgm:pt>
    <dgm:pt modelId="{BC3BF85E-1297-4460-A89A-36929BC35E49}" type="sibTrans" cxnId="{DDD69D51-018F-4697-88C4-A66C97BE315A}">
      <dgm:prSet/>
      <dgm:spPr/>
      <dgm:t>
        <a:bodyPr/>
        <a:lstStyle/>
        <a:p>
          <a:endParaRPr lang="en-US"/>
        </a:p>
      </dgm:t>
    </dgm:pt>
    <dgm:pt modelId="{41A0DDC5-0F80-4110-A670-65B3BF87AA5E}">
      <dgm:prSet phldrT="[Text]" custT="1"/>
      <dgm:spPr/>
      <dgm:t>
        <a:bodyPr/>
        <a:lstStyle/>
        <a:p>
          <a:r>
            <a:rPr lang="en-US" sz="2000" b="1" dirty="0"/>
            <a:t>Critical Resources</a:t>
          </a:r>
        </a:p>
        <a:p>
          <a:r>
            <a:rPr lang="en-US" sz="1600" b="1" dirty="0"/>
            <a:t>(People, Assets, Capital, Technology, Brand)</a:t>
          </a:r>
        </a:p>
      </dgm:t>
    </dgm:pt>
    <dgm:pt modelId="{980106DE-8AD0-4189-9A62-CD016DFB8718}" type="parTrans" cxnId="{3E59ED02-E9FE-4501-BFC9-A13AA227B6A6}">
      <dgm:prSet/>
      <dgm:spPr/>
      <dgm:t>
        <a:bodyPr/>
        <a:lstStyle/>
        <a:p>
          <a:endParaRPr lang="en-US"/>
        </a:p>
      </dgm:t>
    </dgm:pt>
    <dgm:pt modelId="{1EBA09A5-48B2-4AD1-B216-E19E8C152BE5}" type="sibTrans" cxnId="{3E59ED02-E9FE-4501-BFC9-A13AA227B6A6}">
      <dgm:prSet/>
      <dgm:spPr/>
      <dgm:t>
        <a:bodyPr/>
        <a:lstStyle/>
        <a:p>
          <a:endParaRPr lang="en-US"/>
        </a:p>
      </dgm:t>
    </dgm:pt>
    <dgm:pt modelId="{BA93B0E6-7B0A-46C1-9EBA-EE9AB4DA5BB2}">
      <dgm:prSet phldrT="[Text]" custT="1"/>
      <dgm:spPr/>
      <dgm:t>
        <a:bodyPr/>
        <a:lstStyle/>
        <a:p>
          <a:r>
            <a:rPr lang="en-US" sz="2000" b="1" dirty="0"/>
            <a:t>Critical Processes</a:t>
          </a:r>
        </a:p>
        <a:p>
          <a:r>
            <a:rPr lang="en-US" sz="1600" b="1" dirty="0"/>
            <a:t>(Repeatable, Scalable, Sustainable)</a:t>
          </a:r>
        </a:p>
      </dgm:t>
    </dgm:pt>
    <dgm:pt modelId="{1700F77E-C16D-4479-A7DA-BBCC7BDA5A08}" type="parTrans" cxnId="{F78FA559-B33E-4267-8853-186AA9F674E6}">
      <dgm:prSet/>
      <dgm:spPr/>
      <dgm:t>
        <a:bodyPr/>
        <a:lstStyle/>
        <a:p>
          <a:endParaRPr lang="en-US"/>
        </a:p>
      </dgm:t>
    </dgm:pt>
    <dgm:pt modelId="{08C9A582-8C83-45ED-BA3C-3B8EAEBFB64D}" type="sibTrans" cxnId="{F78FA559-B33E-4267-8853-186AA9F674E6}">
      <dgm:prSet/>
      <dgm:spPr/>
      <dgm:t>
        <a:bodyPr/>
        <a:lstStyle/>
        <a:p>
          <a:endParaRPr lang="en-US"/>
        </a:p>
      </dgm:t>
    </dgm:pt>
    <dgm:pt modelId="{C6A71A0C-ADA2-49DD-BF4D-2C63A2720CAF}">
      <dgm:prSet phldrT="[Text]" custT="1"/>
      <dgm:spPr/>
      <dgm:t>
        <a:bodyPr/>
        <a:lstStyle/>
        <a:p>
          <a:r>
            <a:rPr lang="en-US" sz="2000" b="1" dirty="0"/>
            <a:t>Profit Formula</a:t>
          </a:r>
        </a:p>
        <a:p>
          <a:r>
            <a:rPr lang="en-US" sz="1600" b="1" dirty="0"/>
            <a:t>(Revenue Model, Cost Structure, Target Margins, Resource Velocity)</a:t>
          </a:r>
        </a:p>
      </dgm:t>
    </dgm:pt>
    <dgm:pt modelId="{30BC6CA6-2693-48BB-B528-57B6FFBC8B61}" type="parTrans" cxnId="{89EF54A5-C1FE-4991-BF7E-787895120E02}">
      <dgm:prSet/>
      <dgm:spPr/>
      <dgm:t>
        <a:bodyPr/>
        <a:lstStyle/>
        <a:p>
          <a:endParaRPr lang="en-US"/>
        </a:p>
      </dgm:t>
    </dgm:pt>
    <dgm:pt modelId="{9849EC6B-28BE-4935-ACAB-75755B3E180F}" type="sibTrans" cxnId="{89EF54A5-C1FE-4991-BF7E-787895120E02}">
      <dgm:prSet/>
      <dgm:spPr/>
      <dgm:t>
        <a:bodyPr/>
        <a:lstStyle/>
        <a:p>
          <a:endParaRPr lang="en-US"/>
        </a:p>
      </dgm:t>
    </dgm:pt>
    <dgm:pt modelId="{CB96F7E4-19C5-4E07-B252-2A0AA4B4334D}" type="pres">
      <dgm:prSet presAssocID="{B64B7F59-B380-4F48-8C75-795CF474B201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F1F818B3-DB27-419C-887D-3867854CA3BA}" type="pres">
      <dgm:prSet presAssocID="{B64B7F59-B380-4F48-8C75-795CF474B201}" presName="matrix" presStyleCnt="0"/>
      <dgm:spPr/>
    </dgm:pt>
    <dgm:pt modelId="{C97B67CE-6F53-4FCB-8D20-682ECBDFC302}" type="pres">
      <dgm:prSet presAssocID="{B64B7F59-B380-4F48-8C75-795CF474B201}" presName="tile1" presStyleLbl="node1" presStyleIdx="0" presStyleCnt="4" custLinFactNeighborX="0" custLinFactNeighborY="418"/>
      <dgm:spPr/>
    </dgm:pt>
    <dgm:pt modelId="{B265983C-3AA4-4743-961C-DFC5A64132E1}" type="pres">
      <dgm:prSet presAssocID="{B64B7F59-B380-4F48-8C75-795CF474B201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A9BF21C0-D873-4557-9B81-D4B50A17C8F9}" type="pres">
      <dgm:prSet presAssocID="{B64B7F59-B380-4F48-8C75-795CF474B201}" presName="tile2" presStyleLbl="node1" presStyleIdx="1" presStyleCnt="4" custLinFactNeighborX="0"/>
      <dgm:spPr/>
    </dgm:pt>
    <dgm:pt modelId="{8F4742AC-5A0E-4F7E-A355-27516E1E4346}" type="pres">
      <dgm:prSet presAssocID="{B64B7F59-B380-4F48-8C75-795CF474B201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38682513-9F92-4F81-B8DE-73D2C0C6F53D}" type="pres">
      <dgm:prSet presAssocID="{B64B7F59-B380-4F48-8C75-795CF474B201}" presName="tile3" presStyleLbl="node1" presStyleIdx="2" presStyleCnt="4"/>
      <dgm:spPr/>
    </dgm:pt>
    <dgm:pt modelId="{7B4973CF-71B7-45A1-B288-6CD3520163D6}" type="pres">
      <dgm:prSet presAssocID="{B64B7F59-B380-4F48-8C75-795CF474B201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4312959-906D-4263-8F2E-ECF64ED64A46}" type="pres">
      <dgm:prSet presAssocID="{B64B7F59-B380-4F48-8C75-795CF474B201}" presName="tile4" presStyleLbl="node1" presStyleIdx="3" presStyleCnt="4"/>
      <dgm:spPr/>
    </dgm:pt>
    <dgm:pt modelId="{2053ACEB-BB91-465E-AB3B-122190AFB607}" type="pres">
      <dgm:prSet presAssocID="{B64B7F59-B380-4F48-8C75-795CF474B201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AC6DF93E-F0A4-4417-8A5F-BA691CC26153}" type="pres">
      <dgm:prSet presAssocID="{B64B7F59-B380-4F48-8C75-795CF474B201}" presName="centerTile" presStyleLbl="fgShp" presStyleIdx="0" presStyleCnt="1" custScaleX="154237" custScaleY="125384" custLinFactNeighborY="-984">
        <dgm:presLayoutVars>
          <dgm:chMax val="0"/>
          <dgm:chPref val="0"/>
        </dgm:presLayoutVars>
      </dgm:prSet>
      <dgm:spPr/>
    </dgm:pt>
  </dgm:ptLst>
  <dgm:cxnLst>
    <dgm:cxn modelId="{3E59ED02-E9FE-4501-BFC9-A13AA227B6A6}" srcId="{50B8F384-0ABE-4DE5-9FEC-7626E9E21E4B}" destId="{41A0DDC5-0F80-4110-A670-65B3BF87AA5E}" srcOrd="1" destOrd="0" parTransId="{980106DE-8AD0-4189-9A62-CD016DFB8718}" sibTransId="{1EBA09A5-48B2-4AD1-B216-E19E8C152BE5}"/>
    <dgm:cxn modelId="{5A7AD810-59E5-4157-815B-57570BD3DD91}" srcId="{B64B7F59-B380-4F48-8C75-795CF474B201}" destId="{50B8F384-0ABE-4DE5-9FEC-7626E9E21E4B}" srcOrd="0" destOrd="0" parTransId="{1E026DCD-2EF5-49A9-A203-A2DC46AA0939}" sibTransId="{4D551AA1-E195-42C0-9F11-492636A38AB1}"/>
    <dgm:cxn modelId="{F8245542-D9DB-49C2-9A0A-323CCD762BB3}" type="presOf" srcId="{4E22BBB3-C3B2-4B81-8DF6-1ED871A140D3}" destId="{B265983C-3AA4-4743-961C-DFC5A64132E1}" srcOrd="1" destOrd="0" presId="urn:microsoft.com/office/officeart/2005/8/layout/matrix1"/>
    <dgm:cxn modelId="{A0B6E066-F633-429D-BC5D-A89FCCA6EF34}" type="presOf" srcId="{41A0DDC5-0F80-4110-A670-65B3BF87AA5E}" destId="{8F4742AC-5A0E-4F7E-A355-27516E1E4346}" srcOrd="1" destOrd="0" presId="urn:microsoft.com/office/officeart/2005/8/layout/matrix1"/>
    <dgm:cxn modelId="{C7B13F6C-F097-42A0-8821-6C732D95DC6B}" type="presOf" srcId="{41A0DDC5-0F80-4110-A670-65B3BF87AA5E}" destId="{A9BF21C0-D873-4557-9B81-D4B50A17C8F9}" srcOrd="0" destOrd="0" presId="urn:microsoft.com/office/officeart/2005/8/layout/matrix1"/>
    <dgm:cxn modelId="{1F44BD4D-3F71-49C1-BDE1-B73D385E7A62}" type="presOf" srcId="{B64B7F59-B380-4F48-8C75-795CF474B201}" destId="{CB96F7E4-19C5-4E07-B252-2A0AA4B4334D}" srcOrd="0" destOrd="0" presId="urn:microsoft.com/office/officeart/2005/8/layout/matrix1"/>
    <dgm:cxn modelId="{8B9A124E-5D8F-4D41-ADA7-60073AB30C60}" type="presOf" srcId="{BA93B0E6-7B0A-46C1-9EBA-EE9AB4DA5BB2}" destId="{38682513-9F92-4F81-B8DE-73D2C0C6F53D}" srcOrd="0" destOrd="0" presId="urn:microsoft.com/office/officeart/2005/8/layout/matrix1"/>
    <dgm:cxn modelId="{DDD69D51-018F-4697-88C4-A66C97BE315A}" srcId="{50B8F384-0ABE-4DE5-9FEC-7626E9E21E4B}" destId="{4E22BBB3-C3B2-4B81-8DF6-1ED871A140D3}" srcOrd="0" destOrd="0" parTransId="{D053C514-67B4-4ED2-8C4F-30547EB840EF}" sibTransId="{BC3BF85E-1297-4460-A89A-36929BC35E49}"/>
    <dgm:cxn modelId="{9E264573-6F2B-4A55-901F-41E8DCFA27ED}" type="presOf" srcId="{4E22BBB3-C3B2-4B81-8DF6-1ED871A140D3}" destId="{C97B67CE-6F53-4FCB-8D20-682ECBDFC302}" srcOrd="0" destOrd="0" presId="urn:microsoft.com/office/officeart/2005/8/layout/matrix1"/>
    <dgm:cxn modelId="{F78FA559-B33E-4267-8853-186AA9F674E6}" srcId="{50B8F384-0ABE-4DE5-9FEC-7626E9E21E4B}" destId="{BA93B0E6-7B0A-46C1-9EBA-EE9AB4DA5BB2}" srcOrd="2" destOrd="0" parTransId="{1700F77E-C16D-4479-A7DA-BBCC7BDA5A08}" sibTransId="{08C9A582-8C83-45ED-BA3C-3B8EAEBFB64D}"/>
    <dgm:cxn modelId="{5832527E-7A5D-4E5F-8E35-C2E3AADD3013}" type="presOf" srcId="{C6A71A0C-ADA2-49DD-BF4D-2C63A2720CAF}" destId="{24312959-906D-4263-8F2E-ECF64ED64A46}" srcOrd="0" destOrd="0" presId="urn:microsoft.com/office/officeart/2005/8/layout/matrix1"/>
    <dgm:cxn modelId="{212D9D98-7015-4F72-AEA2-29872184049B}" type="presOf" srcId="{C6A71A0C-ADA2-49DD-BF4D-2C63A2720CAF}" destId="{2053ACEB-BB91-465E-AB3B-122190AFB607}" srcOrd="1" destOrd="0" presId="urn:microsoft.com/office/officeart/2005/8/layout/matrix1"/>
    <dgm:cxn modelId="{2D633F9D-345B-48A4-B18F-AEC1AC189DE1}" type="presOf" srcId="{50B8F384-0ABE-4DE5-9FEC-7626E9E21E4B}" destId="{AC6DF93E-F0A4-4417-8A5F-BA691CC26153}" srcOrd="0" destOrd="0" presId="urn:microsoft.com/office/officeart/2005/8/layout/matrix1"/>
    <dgm:cxn modelId="{89EF54A5-C1FE-4991-BF7E-787895120E02}" srcId="{50B8F384-0ABE-4DE5-9FEC-7626E9E21E4B}" destId="{C6A71A0C-ADA2-49DD-BF4D-2C63A2720CAF}" srcOrd="3" destOrd="0" parTransId="{30BC6CA6-2693-48BB-B528-57B6FFBC8B61}" sibTransId="{9849EC6B-28BE-4935-ACAB-75755B3E180F}"/>
    <dgm:cxn modelId="{0CA19ACA-9518-42BB-8FD3-FBB586D05E56}" type="presOf" srcId="{BA93B0E6-7B0A-46C1-9EBA-EE9AB4DA5BB2}" destId="{7B4973CF-71B7-45A1-B288-6CD3520163D6}" srcOrd="1" destOrd="0" presId="urn:microsoft.com/office/officeart/2005/8/layout/matrix1"/>
    <dgm:cxn modelId="{B99F6B14-110A-4468-9487-FE19BAB305C6}" type="presParOf" srcId="{CB96F7E4-19C5-4E07-B252-2A0AA4B4334D}" destId="{F1F818B3-DB27-419C-887D-3867854CA3BA}" srcOrd="0" destOrd="0" presId="urn:microsoft.com/office/officeart/2005/8/layout/matrix1"/>
    <dgm:cxn modelId="{AEB35CCE-9DC9-41D0-9E78-4F19A6841314}" type="presParOf" srcId="{F1F818B3-DB27-419C-887D-3867854CA3BA}" destId="{C97B67CE-6F53-4FCB-8D20-682ECBDFC302}" srcOrd="0" destOrd="0" presId="urn:microsoft.com/office/officeart/2005/8/layout/matrix1"/>
    <dgm:cxn modelId="{9A8D7F03-7ACC-4A8A-A0CF-B37409FF067A}" type="presParOf" srcId="{F1F818B3-DB27-419C-887D-3867854CA3BA}" destId="{B265983C-3AA4-4743-961C-DFC5A64132E1}" srcOrd="1" destOrd="0" presId="urn:microsoft.com/office/officeart/2005/8/layout/matrix1"/>
    <dgm:cxn modelId="{AE69D609-E36F-429A-B2A3-FE9E0844B79D}" type="presParOf" srcId="{F1F818B3-DB27-419C-887D-3867854CA3BA}" destId="{A9BF21C0-D873-4557-9B81-D4B50A17C8F9}" srcOrd="2" destOrd="0" presId="urn:microsoft.com/office/officeart/2005/8/layout/matrix1"/>
    <dgm:cxn modelId="{DA7F2723-CE14-4589-B03C-813798953BC6}" type="presParOf" srcId="{F1F818B3-DB27-419C-887D-3867854CA3BA}" destId="{8F4742AC-5A0E-4F7E-A355-27516E1E4346}" srcOrd="3" destOrd="0" presId="urn:microsoft.com/office/officeart/2005/8/layout/matrix1"/>
    <dgm:cxn modelId="{13FB7A15-ABFC-4553-A982-AE8360F5D27B}" type="presParOf" srcId="{F1F818B3-DB27-419C-887D-3867854CA3BA}" destId="{38682513-9F92-4F81-B8DE-73D2C0C6F53D}" srcOrd="4" destOrd="0" presId="urn:microsoft.com/office/officeart/2005/8/layout/matrix1"/>
    <dgm:cxn modelId="{9D33BC04-60DF-4B49-A2EF-F54322AB4E13}" type="presParOf" srcId="{F1F818B3-DB27-419C-887D-3867854CA3BA}" destId="{7B4973CF-71B7-45A1-B288-6CD3520163D6}" srcOrd="5" destOrd="0" presId="urn:microsoft.com/office/officeart/2005/8/layout/matrix1"/>
    <dgm:cxn modelId="{E7E42A1E-24CE-4575-B61E-76B5030661F3}" type="presParOf" srcId="{F1F818B3-DB27-419C-887D-3867854CA3BA}" destId="{24312959-906D-4263-8F2E-ECF64ED64A46}" srcOrd="6" destOrd="0" presId="urn:microsoft.com/office/officeart/2005/8/layout/matrix1"/>
    <dgm:cxn modelId="{D3043FF9-E9FA-4DAB-9E84-4AA86B1677E7}" type="presParOf" srcId="{F1F818B3-DB27-419C-887D-3867854CA3BA}" destId="{2053ACEB-BB91-465E-AB3B-122190AFB607}" srcOrd="7" destOrd="0" presId="urn:microsoft.com/office/officeart/2005/8/layout/matrix1"/>
    <dgm:cxn modelId="{8BE39FCA-36B2-4EB9-8D72-2B79CE7011E0}" type="presParOf" srcId="{CB96F7E4-19C5-4E07-B252-2A0AA4B4334D}" destId="{AC6DF93E-F0A4-4417-8A5F-BA691CC26153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04964D0-D343-448E-8A31-B2B310B82246}" type="doc">
      <dgm:prSet loTypeId="urn:microsoft.com/office/officeart/2005/8/layout/cycle8" loCatId="cycle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9F84FB2-8B5A-4DBE-8E05-D0E60E2F5A24}">
      <dgm:prSet phldrT="[Text]"/>
      <dgm:spPr/>
      <dgm:t>
        <a:bodyPr/>
        <a:lstStyle/>
        <a:p>
          <a:r>
            <a:rPr lang="en-US" dirty="0"/>
            <a:t>Process Management</a:t>
          </a:r>
        </a:p>
      </dgm:t>
    </dgm:pt>
    <dgm:pt modelId="{31476707-D865-4030-82CF-CBF0FD451F66}" type="parTrans" cxnId="{0944E5EE-5680-4E55-AE4C-533FF8382428}">
      <dgm:prSet/>
      <dgm:spPr/>
      <dgm:t>
        <a:bodyPr/>
        <a:lstStyle/>
        <a:p>
          <a:endParaRPr lang="en-US"/>
        </a:p>
      </dgm:t>
    </dgm:pt>
    <dgm:pt modelId="{497BD756-A34B-4DF3-9C56-1D3E52094D9F}" type="sibTrans" cxnId="{0944E5EE-5680-4E55-AE4C-533FF8382428}">
      <dgm:prSet/>
      <dgm:spPr/>
      <dgm:t>
        <a:bodyPr/>
        <a:lstStyle/>
        <a:p>
          <a:endParaRPr lang="en-US"/>
        </a:p>
      </dgm:t>
    </dgm:pt>
    <dgm:pt modelId="{730E29E8-E4EE-4ADB-BEC8-6AFE05D1A0D9}">
      <dgm:prSet phldrT="[Text]"/>
      <dgm:spPr/>
      <dgm:t>
        <a:bodyPr/>
        <a:lstStyle/>
        <a:p>
          <a:r>
            <a:rPr lang="en-US" dirty="0"/>
            <a:t>Partner Management</a:t>
          </a:r>
        </a:p>
      </dgm:t>
    </dgm:pt>
    <dgm:pt modelId="{9953B6D6-8615-4D10-AC36-4F1A26D1D7B6}" type="parTrans" cxnId="{4BAD6255-AD29-490E-B4C5-F6563E8AD689}">
      <dgm:prSet/>
      <dgm:spPr/>
      <dgm:t>
        <a:bodyPr/>
        <a:lstStyle/>
        <a:p>
          <a:endParaRPr lang="en-US"/>
        </a:p>
      </dgm:t>
    </dgm:pt>
    <dgm:pt modelId="{7B2CAA18-14DB-467D-9114-77D7020F8988}" type="sibTrans" cxnId="{4BAD6255-AD29-490E-B4C5-F6563E8AD689}">
      <dgm:prSet/>
      <dgm:spPr/>
      <dgm:t>
        <a:bodyPr/>
        <a:lstStyle/>
        <a:p>
          <a:endParaRPr lang="en-US"/>
        </a:p>
      </dgm:t>
    </dgm:pt>
    <dgm:pt modelId="{98B9A4CD-5DB3-4C72-B333-7CDF8D8B492E}">
      <dgm:prSet phldrT="[Text]"/>
      <dgm:spPr/>
      <dgm:t>
        <a:bodyPr/>
        <a:lstStyle/>
        <a:p>
          <a:r>
            <a:rPr lang="en-US" dirty="0"/>
            <a:t>Product Management</a:t>
          </a:r>
        </a:p>
      </dgm:t>
    </dgm:pt>
    <dgm:pt modelId="{553DC71D-2398-40BC-A156-89916AD09B35}" type="parTrans" cxnId="{C5487E6C-71E8-40E6-8D86-B46A81B6FBB3}">
      <dgm:prSet/>
      <dgm:spPr/>
      <dgm:t>
        <a:bodyPr/>
        <a:lstStyle/>
        <a:p>
          <a:endParaRPr lang="en-US"/>
        </a:p>
      </dgm:t>
    </dgm:pt>
    <dgm:pt modelId="{75B59116-EC0C-49C5-B138-C40EF6A2CFC6}" type="sibTrans" cxnId="{C5487E6C-71E8-40E6-8D86-B46A81B6FBB3}">
      <dgm:prSet/>
      <dgm:spPr/>
      <dgm:t>
        <a:bodyPr/>
        <a:lstStyle/>
        <a:p>
          <a:endParaRPr lang="en-US"/>
        </a:p>
      </dgm:t>
    </dgm:pt>
    <dgm:pt modelId="{E966138A-DBBA-4B2C-A4FB-BC9CBE1345B4}">
      <dgm:prSet/>
      <dgm:spPr/>
      <dgm:t>
        <a:bodyPr/>
        <a:lstStyle/>
        <a:p>
          <a:r>
            <a:rPr lang="en-US" dirty="0"/>
            <a:t>Operational Analytics</a:t>
          </a:r>
        </a:p>
      </dgm:t>
    </dgm:pt>
    <dgm:pt modelId="{1159A349-BB63-42B6-ADD7-6CF31B338A19}" type="parTrans" cxnId="{3C14EA86-326B-488E-93EF-116166702C4C}">
      <dgm:prSet/>
      <dgm:spPr/>
      <dgm:t>
        <a:bodyPr/>
        <a:lstStyle/>
        <a:p>
          <a:endParaRPr lang="en-US"/>
        </a:p>
      </dgm:t>
    </dgm:pt>
    <dgm:pt modelId="{615F4E3D-03FB-475A-8654-F0407F2E0CEC}" type="sibTrans" cxnId="{3C14EA86-326B-488E-93EF-116166702C4C}">
      <dgm:prSet/>
      <dgm:spPr/>
      <dgm:t>
        <a:bodyPr/>
        <a:lstStyle/>
        <a:p>
          <a:endParaRPr lang="en-US"/>
        </a:p>
      </dgm:t>
    </dgm:pt>
    <dgm:pt modelId="{8CE777AF-F783-40A0-B512-59BE0A862A08}" type="pres">
      <dgm:prSet presAssocID="{F04964D0-D343-448E-8A31-B2B310B82246}" presName="compositeShape" presStyleCnt="0">
        <dgm:presLayoutVars>
          <dgm:chMax val="7"/>
          <dgm:dir/>
          <dgm:resizeHandles val="exact"/>
        </dgm:presLayoutVars>
      </dgm:prSet>
      <dgm:spPr/>
    </dgm:pt>
    <dgm:pt modelId="{5D8081B1-28FB-4A3B-A737-95D76F90A78F}" type="pres">
      <dgm:prSet presAssocID="{F04964D0-D343-448E-8A31-B2B310B82246}" presName="wedge1" presStyleLbl="node1" presStyleIdx="0" presStyleCnt="4"/>
      <dgm:spPr/>
    </dgm:pt>
    <dgm:pt modelId="{2D6B0998-D678-4210-A739-EB3FF741FEB1}" type="pres">
      <dgm:prSet presAssocID="{F04964D0-D343-448E-8A31-B2B310B82246}" presName="dummy1a" presStyleCnt="0"/>
      <dgm:spPr/>
    </dgm:pt>
    <dgm:pt modelId="{1CAD89C8-B6A9-45E4-BD7E-31951DE5F326}" type="pres">
      <dgm:prSet presAssocID="{F04964D0-D343-448E-8A31-B2B310B82246}" presName="dummy1b" presStyleCnt="0"/>
      <dgm:spPr/>
    </dgm:pt>
    <dgm:pt modelId="{6A4CC948-246F-47B5-8D20-70A090988B25}" type="pres">
      <dgm:prSet presAssocID="{F04964D0-D343-448E-8A31-B2B310B82246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826420A-581B-4A4F-B56F-057218FB90D0}" type="pres">
      <dgm:prSet presAssocID="{F04964D0-D343-448E-8A31-B2B310B82246}" presName="wedge2" presStyleLbl="node1" presStyleIdx="1" presStyleCnt="4"/>
      <dgm:spPr/>
    </dgm:pt>
    <dgm:pt modelId="{48BC3662-D870-4B87-AABD-44E79A50D1CE}" type="pres">
      <dgm:prSet presAssocID="{F04964D0-D343-448E-8A31-B2B310B82246}" presName="dummy2a" presStyleCnt="0"/>
      <dgm:spPr/>
    </dgm:pt>
    <dgm:pt modelId="{C6484444-F623-46DC-B64F-CCCD89E1B126}" type="pres">
      <dgm:prSet presAssocID="{F04964D0-D343-448E-8A31-B2B310B82246}" presName="dummy2b" presStyleCnt="0"/>
      <dgm:spPr/>
    </dgm:pt>
    <dgm:pt modelId="{5B49F1CC-7328-428E-9BC6-0A37D6D790C1}" type="pres">
      <dgm:prSet presAssocID="{F04964D0-D343-448E-8A31-B2B310B82246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F313988-EAEA-41DE-8EB5-29045EC83D54}" type="pres">
      <dgm:prSet presAssocID="{F04964D0-D343-448E-8A31-B2B310B82246}" presName="wedge3" presStyleLbl="node1" presStyleIdx="2" presStyleCnt="4"/>
      <dgm:spPr/>
    </dgm:pt>
    <dgm:pt modelId="{88BA90B8-04B1-431B-A929-65C0AC6CE2FB}" type="pres">
      <dgm:prSet presAssocID="{F04964D0-D343-448E-8A31-B2B310B82246}" presName="dummy3a" presStyleCnt="0"/>
      <dgm:spPr/>
    </dgm:pt>
    <dgm:pt modelId="{0DD390C2-E6B2-43A1-91BC-72B4CE3EEAC3}" type="pres">
      <dgm:prSet presAssocID="{F04964D0-D343-448E-8A31-B2B310B82246}" presName="dummy3b" presStyleCnt="0"/>
      <dgm:spPr/>
    </dgm:pt>
    <dgm:pt modelId="{E37734C6-0B45-4C99-A44B-244FBCCFEC64}" type="pres">
      <dgm:prSet presAssocID="{F04964D0-D343-448E-8A31-B2B310B82246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D38439AF-CC29-4886-B2C7-7C6A8511BE03}" type="pres">
      <dgm:prSet presAssocID="{F04964D0-D343-448E-8A31-B2B310B82246}" presName="wedge4" presStyleLbl="node1" presStyleIdx="3" presStyleCnt="4"/>
      <dgm:spPr/>
    </dgm:pt>
    <dgm:pt modelId="{C3B34EC7-AA65-4C5B-B832-1097B6ABF9B8}" type="pres">
      <dgm:prSet presAssocID="{F04964D0-D343-448E-8A31-B2B310B82246}" presName="dummy4a" presStyleCnt="0"/>
      <dgm:spPr/>
    </dgm:pt>
    <dgm:pt modelId="{3D1B3950-D13B-448F-B5FA-100668916D8C}" type="pres">
      <dgm:prSet presAssocID="{F04964D0-D343-448E-8A31-B2B310B82246}" presName="dummy4b" presStyleCnt="0"/>
      <dgm:spPr/>
    </dgm:pt>
    <dgm:pt modelId="{A2466B47-46CF-4701-ADC3-5BBB51F39616}" type="pres">
      <dgm:prSet presAssocID="{F04964D0-D343-448E-8A31-B2B310B82246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DB126196-A48B-41E7-B610-4CB49690A62E}" type="pres">
      <dgm:prSet presAssocID="{497BD756-A34B-4DF3-9C56-1D3E52094D9F}" presName="arrowWedge1" presStyleLbl="fgSibTrans2D1" presStyleIdx="0" presStyleCnt="4"/>
      <dgm:spPr/>
    </dgm:pt>
    <dgm:pt modelId="{BC06EEB5-64DC-4A33-B50B-C0F916DA5E5D}" type="pres">
      <dgm:prSet presAssocID="{7B2CAA18-14DB-467D-9114-77D7020F8988}" presName="arrowWedge2" presStyleLbl="fgSibTrans2D1" presStyleIdx="1" presStyleCnt="4"/>
      <dgm:spPr/>
    </dgm:pt>
    <dgm:pt modelId="{8A935562-DF9C-4A53-81B6-824FE810CCD7}" type="pres">
      <dgm:prSet presAssocID="{75B59116-EC0C-49C5-B138-C40EF6A2CFC6}" presName="arrowWedge3" presStyleLbl="fgSibTrans2D1" presStyleIdx="2" presStyleCnt="4"/>
      <dgm:spPr/>
    </dgm:pt>
    <dgm:pt modelId="{40C96A3F-74E3-4C44-9ECD-F1D7F6605AAA}" type="pres">
      <dgm:prSet presAssocID="{615F4E3D-03FB-475A-8654-F0407F2E0CEC}" presName="arrowWedge4" presStyleLbl="fgSibTrans2D1" presStyleIdx="3" presStyleCnt="4"/>
      <dgm:spPr/>
    </dgm:pt>
  </dgm:ptLst>
  <dgm:cxnLst>
    <dgm:cxn modelId="{0B692D2C-3D28-40D3-A300-9FDF7E1430DB}" type="presOf" srcId="{730E29E8-E4EE-4ADB-BEC8-6AFE05D1A0D9}" destId="{F826420A-581B-4A4F-B56F-057218FB90D0}" srcOrd="0" destOrd="0" presId="urn:microsoft.com/office/officeart/2005/8/layout/cycle8"/>
    <dgm:cxn modelId="{C5487E6C-71E8-40E6-8D86-B46A81B6FBB3}" srcId="{F04964D0-D343-448E-8A31-B2B310B82246}" destId="{98B9A4CD-5DB3-4C72-B333-7CDF8D8B492E}" srcOrd="2" destOrd="0" parTransId="{553DC71D-2398-40BC-A156-89916AD09B35}" sibTransId="{75B59116-EC0C-49C5-B138-C40EF6A2CFC6}"/>
    <dgm:cxn modelId="{4BAD6255-AD29-490E-B4C5-F6563E8AD689}" srcId="{F04964D0-D343-448E-8A31-B2B310B82246}" destId="{730E29E8-E4EE-4ADB-BEC8-6AFE05D1A0D9}" srcOrd="1" destOrd="0" parTransId="{9953B6D6-8615-4D10-AC36-4F1A26D1D7B6}" sibTransId="{7B2CAA18-14DB-467D-9114-77D7020F8988}"/>
    <dgm:cxn modelId="{3C14EA86-326B-488E-93EF-116166702C4C}" srcId="{F04964D0-D343-448E-8A31-B2B310B82246}" destId="{E966138A-DBBA-4B2C-A4FB-BC9CBE1345B4}" srcOrd="3" destOrd="0" parTransId="{1159A349-BB63-42B6-ADD7-6CF31B338A19}" sibTransId="{615F4E3D-03FB-475A-8654-F0407F2E0CEC}"/>
    <dgm:cxn modelId="{794ACC97-35CF-4E33-AE3B-D4E9E2E4E271}" type="presOf" srcId="{29F84FB2-8B5A-4DBE-8E05-D0E60E2F5A24}" destId="{6A4CC948-246F-47B5-8D20-70A090988B25}" srcOrd="1" destOrd="0" presId="urn:microsoft.com/office/officeart/2005/8/layout/cycle8"/>
    <dgm:cxn modelId="{3DCC2BA6-563D-4E03-811E-8387DB931309}" type="presOf" srcId="{730E29E8-E4EE-4ADB-BEC8-6AFE05D1A0D9}" destId="{5B49F1CC-7328-428E-9BC6-0A37D6D790C1}" srcOrd="1" destOrd="0" presId="urn:microsoft.com/office/officeart/2005/8/layout/cycle8"/>
    <dgm:cxn modelId="{C75196AD-30B3-4C67-9887-C6BD9DBF15ED}" type="presOf" srcId="{29F84FB2-8B5A-4DBE-8E05-D0E60E2F5A24}" destId="{5D8081B1-28FB-4A3B-A737-95D76F90A78F}" srcOrd="0" destOrd="0" presId="urn:microsoft.com/office/officeart/2005/8/layout/cycle8"/>
    <dgm:cxn modelId="{7515F2AE-A009-45BD-89E7-B2A1546099C2}" type="presOf" srcId="{E966138A-DBBA-4B2C-A4FB-BC9CBE1345B4}" destId="{D38439AF-CC29-4886-B2C7-7C6A8511BE03}" srcOrd="0" destOrd="0" presId="urn:microsoft.com/office/officeart/2005/8/layout/cycle8"/>
    <dgm:cxn modelId="{34A578B5-99C6-4D34-9014-93415EECE777}" type="presOf" srcId="{98B9A4CD-5DB3-4C72-B333-7CDF8D8B492E}" destId="{E37734C6-0B45-4C99-A44B-244FBCCFEC64}" srcOrd="1" destOrd="0" presId="urn:microsoft.com/office/officeart/2005/8/layout/cycle8"/>
    <dgm:cxn modelId="{0B247BD2-6839-480C-9D0F-D18C891E58DA}" type="presOf" srcId="{E966138A-DBBA-4B2C-A4FB-BC9CBE1345B4}" destId="{A2466B47-46CF-4701-ADC3-5BBB51F39616}" srcOrd="1" destOrd="0" presId="urn:microsoft.com/office/officeart/2005/8/layout/cycle8"/>
    <dgm:cxn modelId="{C78C59E3-EC10-4490-BF84-80399AE26E5F}" type="presOf" srcId="{98B9A4CD-5DB3-4C72-B333-7CDF8D8B492E}" destId="{BF313988-EAEA-41DE-8EB5-29045EC83D54}" srcOrd="0" destOrd="0" presId="urn:microsoft.com/office/officeart/2005/8/layout/cycle8"/>
    <dgm:cxn modelId="{E1987EE6-33F8-4080-A3FC-CD55809E03C4}" type="presOf" srcId="{F04964D0-D343-448E-8A31-B2B310B82246}" destId="{8CE777AF-F783-40A0-B512-59BE0A862A08}" srcOrd="0" destOrd="0" presId="urn:microsoft.com/office/officeart/2005/8/layout/cycle8"/>
    <dgm:cxn modelId="{0944E5EE-5680-4E55-AE4C-533FF8382428}" srcId="{F04964D0-D343-448E-8A31-B2B310B82246}" destId="{29F84FB2-8B5A-4DBE-8E05-D0E60E2F5A24}" srcOrd="0" destOrd="0" parTransId="{31476707-D865-4030-82CF-CBF0FD451F66}" sibTransId="{497BD756-A34B-4DF3-9C56-1D3E52094D9F}"/>
    <dgm:cxn modelId="{13A1D25F-61D7-4A37-8B2D-947DE339D8F1}" type="presParOf" srcId="{8CE777AF-F783-40A0-B512-59BE0A862A08}" destId="{5D8081B1-28FB-4A3B-A737-95D76F90A78F}" srcOrd="0" destOrd="0" presId="urn:microsoft.com/office/officeart/2005/8/layout/cycle8"/>
    <dgm:cxn modelId="{79B955EA-E997-4C27-B990-639CD58B1C52}" type="presParOf" srcId="{8CE777AF-F783-40A0-B512-59BE0A862A08}" destId="{2D6B0998-D678-4210-A739-EB3FF741FEB1}" srcOrd="1" destOrd="0" presId="urn:microsoft.com/office/officeart/2005/8/layout/cycle8"/>
    <dgm:cxn modelId="{8AA388BF-26F4-46AC-96AE-102F19FF2E6F}" type="presParOf" srcId="{8CE777AF-F783-40A0-B512-59BE0A862A08}" destId="{1CAD89C8-B6A9-45E4-BD7E-31951DE5F326}" srcOrd="2" destOrd="0" presId="urn:microsoft.com/office/officeart/2005/8/layout/cycle8"/>
    <dgm:cxn modelId="{FE7E2D86-DBDA-4AE4-BF31-0B5EAFE0E841}" type="presParOf" srcId="{8CE777AF-F783-40A0-B512-59BE0A862A08}" destId="{6A4CC948-246F-47B5-8D20-70A090988B25}" srcOrd="3" destOrd="0" presId="urn:microsoft.com/office/officeart/2005/8/layout/cycle8"/>
    <dgm:cxn modelId="{C2386C44-1E5D-456A-B261-7B10F1482052}" type="presParOf" srcId="{8CE777AF-F783-40A0-B512-59BE0A862A08}" destId="{F826420A-581B-4A4F-B56F-057218FB90D0}" srcOrd="4" destOrd="0" presId="urn:microsoft.com/office/officeart/2005/8/layout/cycle8"/>
    <dgm:cxn modelId="{40893C4A-F065-4C44-A007-CDDA06D34C7B}" type="presParOf" srcId="{8CE777AF-F783-40A0-B512-59BE0A862A08}" destId="{48BC3662-D870-4B87-AABD-44E79A50D1CE}" srcOrd="5" destOrd="0" presId="urn:microsoft.com/office/officeart/2005/8/layout/cycle8"/>
    <dgm:cxn modelId="{76E3711B-140E-4BC9-908D-81E1320463ED}" type="presParOf" srcId="{8CE777AF-F783-40A0-B512-59BE0A862A08}" destId="{C6484444-F623-46DC-B64F-CCCD89E1B126}" srcOrd="6" destOrd="0" presId="urn:microsoft.com/office/officeart/2005/8/layout/cycle8"/>
    <dgm:cxn modelId="{48E1F9ED-1947-48C4-8B4F-5000E077A81E}" type="presParOf" srcId="{8CE777AF-F783-40A0-B512-59BE0A862A08}" destId="{5B49F1CC-7328-428E-9BC6-0A37D6D790C1}" srcOrd="7" destOrd="0" presId="urn:microsoft.com/office/officeart/2005/8/layout/cycle8"/>
    <dgm:cxn modelId="{228127FC-0370-41B3-9D80-CE55CC238B82}" type="presParOf" srcId="{8CE777AF-F783-40A0-B512-59BE0A862A08}" destId="{BF313988-EAEA-41DE-8EB5-29045EC83D54}" srcOrd="8" destOrd="0" presId="urn:microsoft.com/office/officeart/2005/8/layout/cycle8"/>
    <dgm:cxn modelId="{7276AF6B-B69F-44FC-9C4D-44773581EEA2}" type="presParOf" srcId="{8CE777AF-F783-40A0-B512-59BE0A862A08}" destId="{88BA90B8-04B1-431B-A929-65C0AC6CE2FB}" srcOrd="9" destOrd="0" presId="urn:microsoft.com/office/officeart/2005/8/layout/cycle8"/>
    <dgm:cxn modelId="{A2CB123D-4605-4EB7-AC73-4F83BB3C4DDF}" type="presParOf" srcId="{8CE777AF-F783-40A0-B512-59BE0A862A08}" destId="{0DD390C2-E6B2-43A1-91BC-72B4CE3EEAC3}" srcOrd="10" destOrd="0" presId="urn:microsoft.com/office/officeart/2005/8/layout/cycle8"/>
    <dgm:cxn modelId="{09C5217F-3279-4466-8AF7-67CE6AB7EE39}" type="presParOf" srcId="{8CE777AF-F783-40A0-B512-59BE0A862A08}" destId="{E37734C6-0B45-4C99-A44B-244FBCCFEC64}" srcOrd="11" destOrd="0" presId="urn:microsoft.com/office/officeart/2005/8/layout/cycle8"/>
    <dgm:cxn modelId="{2DF0E786-81A9-4DEF-ADD9-60C6D04E257E}" type="presParOf" srcId="{8CE777AF-F783-40A0-B512-59BE0A862A08}" destId="{D38439AF-CC29-4886-B2C7-7C6A8511BE03}" srcOrd="12" destOrd="0" presId="urn:microsoft.com/office/officeart/2005/8/layout/cycle8"/>
    <dgm:cxn modelId="{F75A64FB-DB95-4DAE-BD41-C4CF64C6AE80}" type="presParOf" srcId="{8CE777AF-F783-40A0-B512-59BE0A862A08}" destId="{C3B34EC7-AA65-4C5B-B832-1097B6ABF9B8}" srcOrd="13" destOrd="0" presId="urn:microsoft.com/office/officeart/2005/8/layout/cycle8"/>
    <dgm:cxn modelId="{AA4C5EDF-56C5-4522-BDDA-4F8AEA29EA6B}" type="presParOf" srcId="{8CE777AF-F783-40A0-B512-59BE0A862A08}" destId="{3D1B3950-D13B-448F-B5FA-100668916D8C}" srcOrd="14" destOrd="0" presId="urn:microsoft.com/office/officeart/2005/8/layout/cycle8"/>
    <dgm:cxn modelId="{EBED8205-B007-45B6-A2A7-08E329AE19D5}" type="presParOf" srcId="{8CE777AF-F783-40A0-B512-59BE0A862A08}" destId="{A2466B47-46CF-4701-ADC3-5BBB51F39616}" srcOrd="15" destOrd="0" presId="urn:microsoft.com/office/officeart/2005/8/layout/cycle8"/>
    <dgm:cxn modelId="{13EC19EC-9491-465D-9958-5E15702DA982}" type="presParOf" srcId="{8CE777AF-F783-40A0-B512-59BE0A862A08}" destId="{DB126196-A48B-41E7-B610-4CB49690A62E}" srcOrd="16" destOrd="0" presId="urn:microsoft.com/office/officeart/2005/8/layout/cycle8"/>
    <dgm:cxn modelId="{69E60673-66B2-44C9-A2C5-E9670809B4BB}" type="presParOf" srcId="{8CE777AF-F783-40A0-B512-59BE0A862A08}" destId="{BC06EEB5-64DC-4A33-B50B-C0F916DA5E5D}" srcOrd="17" destOrd="0" presId="urn:microsoft.com/office/officeart/2005/8/layout/cycle8"/>
    <dgm:cxn modelId="{5730D1D8-03DC-4C0F-9A9F-DB214B2BC00F}" type="presParOf" srcId="{8CE777AF-F783-40A0-B512-59BE0A862A08}" destId="{8A935562-DF9C-4A53-81B6-824FE810CCD7}" srcOrd="18" destOrd="0" presId="urn:microsoft.com/office/officeart/2005/8/layout/cycle8"/>
    <dgm:cxn modelId="{AF6D01E1-1267-423F-A257-2A5F233A03AE}" type="presParOf" srcId="{8CE777AF-F783-40A0-B512-59BE0A862A08}" destId="{40C96A3F-74E3-4C44-9ECD-F1D7F6605AAA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D086500-C83B-4A10-A64B-4DF5F2114096}" type="doc">
      <dgm:prSet loTypeId="urn:microsoft.com/office/officeart/2005/8/layout/process1" loCatId="process" qsTypeId="urn:microsoft.com/office/officeart/2005/8/quickstyle/simple1" qsCatId="simple" csTypeId="urn:microsoft.com/office/officeart/2005/8/colors/accent1_1" csCatId="accent1" phldr="1"/>
      <dgm:spPr/>
    </dgm:pt>
    <dgm:pt modelId="{6F1FDB98-0605-4036-BBFE-95CD356A58AB}">
      <dgm:prSet phldrT="[Text]"/>
      <dgm:spPr/>
      <dgm:t>
        <a:bodyPr/>
        <a:lstStyle/>
        <a:p>
          <a:r>
            <a:rPr lang="en-US" dirty="0"/>
            <a:t>Target Market</a:t>
          </a:r>
        </a:p>
      </dgm:t>
    </dgm:pt>
    <dgm:pt modelId="{BC084B6A-3302-4B9F-B262-ECE2AF9BEF51}" type="parTrans" cxnId="{390CA9B3-B678-4F01-B7B5-29F8BEBF6549}">
      <dgm:prSet/>
      <dgm:spPr/>
      <dgm:t>
        <a:bodyPr/>
        <a:lstStyle/>
        <a:p>
          <a:endParaRPr lang="en-US"/>
        </a:p>
      </dgm:t>
    </dgm:pt>
    <dgm:pt modelId="{B2627B22-795F-4990-B4B7-E38B8902C03B}" type="sibTrans" cxnId="{390CA9B3-B678-4F01-B7B5-29F8BEBF6549}">
      <dgm:prSet/>
      <dgm:spPr/>
      <dgm:t>
        <a:bodyPr/>
        <a:lstStyle/>
        <a:p>
          <a:endParaRPr lang="en-US"/>
        </a:p>
      </dgm:t>
    </dgm:pt>
    <dgm:pt modelId="{AC060997-5D75-4F0C-9C8D-7CF039A4DDE7}">
      <dgm:prSet phldrT="[Text]"/>
      <dgm:spPr/>
      <dgm:t>
        <a:bodyPr/>
        <a:lstStyle/>
        <a:p>
          <a:r>
            <a:rPr lang="en-US" dirty="0"/>
            <a:t>Customer Need</a:t>
          </a:r>
        </a:p>
      </dgm:t>
    </dgm:pt>
    <dgm:pt modelId="{0FCDC8E2-6755-417A-BCCF-3BF96DDDC11B}" type="parTrans" cxnId="{0DE4EF09-5E08-47B9-8034-9F8831DDA995}">
      <dgm:prSet/>
      <dgm:spPr/>
      <dgm:t>
        <a:bodyPr/>
        <a:lstStyle/>
        <a:p>
          <a:endParaRPr lang="en-US"/>
        </a:p>
      </dgm:t>
    </dgm:pt>
    <dgm:pt modelId="{2CD105B0-897F-402B-81E8-1F36F0880B75}" type="sibTrans" cxnId="{0DE4EF09-5E08-47B9-8034-9F8831DDA995}">
      <dgm:prSet/>
      <dgm:spPr/>
      <dgm:t>
        <a:bodyPr/>
        <a:lstStyle/>
        <a:p>
          <a:endParaRPr lang="en-US"/>
        </a:p>
      </dgm:t>
    </dgm:pt>
    <dgm:pt modelId="{2F2DB888-5DB0-450E-B8DB-A49A545E824F}">
      <dgm:prSet phldrT="[Text]"/>
      <dgm:spPr/>
      <dgm:t>
        <a:bodyPr/>
        <a:lstStyle/>
        <a:p>
          <a:r>
            <a:rPr lang="en-US" dirty="0"/>
            <a:t>Solution Fit</a:t>
          </a:r>
        </a:p>
      </dgm:t>
    </dgm:pt>
    <dgm:pt modelId="{66CCF4F8-8211-46B2-9723-93D4262BFB23}" type="sibTrans" cxnId="{A8198521-993A-4D90-85D6-F1DB3DAB3D6A}">
      <dgm:prSet/>
      <dgm:spPr/>
      <dgm:t>
        <a:bodyPr/>
        <a:lstStyle/>
        <a:p>
          <a:endParaRPr lang="en-US"/>
        </a:p>
      </dgm:t>
    </dgm:pt>
    <dgm:pt modelId="{E43B988B-990C-4675-AFC6-E007EAC9D963}" type="parTrans" cxnId="{A8198521-993A-4D90-85D6-F1DB3DAB3D6A}">
      <dgm:prSet/>
      <dgm:spPr/>
      <dgm:t>
        <a:bodyPr/>
        <a:lstStyle/>
        <a:p>
          <a:endParaRPr lang="en-US"/>
        </a:p>
      </dgm:t>
    </dgm:pt>
    <dgm:pt modelId="{9AB84AB3-D0D5-4A49-8282-BA70DF56F6E9}">
      <dgm:prSet/>
      <dgm:spPr/>
      <dgm:t>
        <a:bodyPr/>
        <a:lstStyle/>
        <a:p>
          <a:r>
            <a:rPr lang="en-US" dirty="0"/>
            <a:t>Key Value Delivered </a:t>
          </a:r>
        </a:p>
      </dgm:t>
    </dgm:pt>
    <dgm:pt modelId="{DF9B130F-13DA-454F-98DD-2B498DC6D515}" type="parTrans" cxnId="{75D8E44C-1049-4FCA-8218-959399EBAF57}">
      <dgm:prSet/>
      <dgm:spPr/>
      <dgm:t>
        <a:bodyPr/>
        <a:lstStyle/>
        <a:p>
          <a:endParaRPr lang="en-US"/>
        </a:p>
      </dgm:t>
    </dgm:pt>
    <dgm:pt modelId="{295E3027-DFF9-4E3D-A607-5DFF870D99C4}" type="sibTrans" cxnId="{75D8E44C-1049-4FCA-8218-959399EBAF57}">
      <dgm:prSet/>
      <dgm:spPr/>
      <dgm:t>
        <a:bodyPr/>
        <a:lstStyle/>
        <a:p>
          <a:endParaRPr lang="en-US"/>
        </a:p>
      </dgm:t>
    </dgm:pt>
    <dgm:pt modelId="{BDE08C1D-CDA8-4E16-B88C-8C5C89FB71E8}" type="pres">
      <dgm:prSet presAssocID="{3D086500-C83B-4A10-A64B-4DF5F2114096}" presName="Name0" presStyleCnt="0">
        <dgm:presLayoutVars>
          <dgm:dir/>
          <dgm:resizeHandles val="exact"/>
        </dgm:presLayoutVars>
      </dgm:prSet>
      <dgm:spPr/>
    </dgm:pt>
    <dgm:pt modelId="{83EF31B2-6EF0-4013-B3AE-B43E3FFCB9B3}" type="pres">
      <dgm:prSet presAssocID="{6F1FDB98-0605-4036-BBFE-95CD356A58AB}" presName="node" presStyleLbl="node1" presStyleIdx="0" presStyleCnt="4">
        <dgm:presLayoutVars>
          <dgm:bulletEnabled val="1"/>
        </dgm:presLayoutVars>
      </dgm:prSet>
      <dgm:spPr/>
    </dgm:pt>
    <dgm:pt modelId="{8C3F0D5B-C88E-492C-982E-CA71A747C7D5}" type="pres">
      <dgm:prSet presAssocID="{B2627B22-795F-4990-B4B7-E38B8902C03B}" presName="sibTrans" presStyleLbl="sibTrans2D1" presStyleIdx="0" presStyleCnt="3"/>
      <dgm:spPr/>
    </dgm:pt>
    <dgm:pt modelId="{4CF2F552-C8E2-47D1-B92A-4D4EAD07F26A}" type="pres">
      <dgm:prSet presAssocID="{B2627B22-795F-4990-B4B7-E38B8902C03B}" presName="connectorText" presStyleLbl="sibTrans2D1" presStyleIdx="0" presStyleCnt="3"/>
      <dgm:spPr/>
    </dgm:pt>
    <dgm:pt modelId="{CBC62313-A2FA-45BD-97B8-166A8479FFC1}" type="pres">
      <dgm:prSet presAssocID="{AC060997-5D75-4F0C-9C8D-7CF039A4DDE7}" presName="node" presStyleLbl="node1" presStyleIdx="1" presStyleCnt="4">
        <dgm:presLayoutVars>
          <dgm:bulletEnabled val="1"/>
        </dgm:presLayoutVars>
      </dgm:prSet>
      <dgm:spPr/>
    </dgm:pt>
    <dgm:pt modelId="{F160DCDF-4DE2-45C4-A248-2893EFD7F044}" type="pres">
      <dgm:prSet presAssocID="{2CD105B0-897F-402B-81E8-1F36F0880B75}" presName="sibTrans" presStyleLbl="sibTrans2D1" presStyleIdx="1" presStyleCnt="3"/>
      <dgm:spPr/>
    </dgm:pt>
    <dgm:pt modelId="{E20C81BA-23F1-460C-8DFC-9F2761FF2195}" type="pres">
      <dgm:prSet presAssocID="{2CD105B0-897F-402B-81E8-1F36F0880B75}" presName="connectorText" presStyleLbl="sibTrans2D1" presStyleIdx="1" presStyleCnt="3"/>
      <dgm:spPr/>
    </dgm:pt>
    <dgm:pt modelId="{397EA208-0D58-4C01-BC73-93FC2FEB6B66}" type="pres">
      <dgm:prSet presAssocID="{2F2DB888-5DB0-450E-B8DB-A49A545E824F}" presName="node" presStyleLbl="node1" presStyleIdx="2" presStyleCnt="4">
        <dgm:presLayoutVars>
          <dgm:bulletEnabled val="1"/>
        </dgm:presLayoutVars>
      </dgm:prSet>
      <dgm:spPr/>
    </dgm:pt>
    <dgm:pt modelId="{0BDE3888-70D4-4D71-AB9F-520A3E0DEB84}" type="pres">
      <dgm:prSet presAssocID="{66CCF4F8-8211-46B2-9723-93D4262BFB23}" presName="sibTrans" presStyleLbl="sibTrans2D1" presStyleIdx="2" presStyleCnt="3"/>
      <dgm:spPr/>
    </dgm:pt>
    <dgm:pt modelId="{7509E746-4B48-4A1D-B4FC-B2C9CD98509D}" type="pres">
      <dgm:prSet presAssocID="{66CCF4F8-8211-46B2-9723-93D4262BFB23}" presName="connectorText" presStyleLbl="sibTrans2D1" presStyleIdx="2" presStyleCnt="3"/>
      <dgm:spPr/>
    </dgm:pt>
    <dgm:pt modelId="{AA4BF473-BEE4-4353-8A87-505DA97691B0}" type="pres">
      <dgm:prSet presAssocID="{9AB84AB3-D0D5-4A49-8282-BA70DF56F6E9}" presName="node" presStyleLbl="node1" presStyleIdx="3" presStyleCnt="4">
        <dgm:presLayoutVars>
          <dgm:bulletEnabled val="1"/>
        </dgm:presLayoutVars>
      </dgm:prSet>
      <dgm:spPr/>
    </dgm:pt>
  </dgm:ptLst>
  <dgm:cxnLst>
    <dgm:cxn modelId="{0DE4EF09-5E08-47B9-8034-9F8831DDA995}" srcId="{3D086500-C83B-4A10-A64B-4DF5F2114096}" destId="{AC060997-5D75-4F0C-9C8D-7CF039A4DDE7}" srcOrd="1" destOrd="0" parTransId="{0FCDC8E2-6755-417A-BCCF-3BF96DDDC11B}" sibTransId="{2CD105B0-897F-402B-81E8-1F36F0880B75}"/>
    <dgm:cxn modelId="{A8198521-993A-4D90-85D6-F1DB3DAB3D6A}" srcId="{3D086500-C83B-4A10-A64B-4DF5F2114096}" destId="{2F2DB888-5DB0-450E-B8DB-A49A545E824F}" srcOrd="2" destOrd="0" parTransId="{E43B988B-990C-4675-AFC6-E007EAC9D963}" sibTransId="{66CCF4F8-8211-46B2-9723-93D4262BFB23}"/>
    <dgm:cxn modelId="{EA7C0122-6216-4AB2-9599-3C1E66348A4B}" type="presOf" srcId="{B2627B22-795F-4990-B4B7-E38B8902C03B}" destId="{8C3F0D5B-C88E-492C-982E-CA71A747C7D5}" srcOrd="0" destOrd="0" presId="urn:microsoft.com/office/officeart/2005/8/layout/process1"/>
    <dgm:cxn modelId="{55200E22-7B7C-4CF2-B6F5-98CB90676EDA}" type="presOf" srcId="{B2627B22-795F-4990-B4B7-E38B8902C03B}" destId="{4CF2F552-C8E2-47D1-B92A-4D4EAD07F26A}" srcOrd="1" destOrd="0" presId="urn:microsoft.com/office/officeart/2005/8/layout/process1"/>
    <dgm:cxn modelId="{0F50DA5C-C16B-4348-AD59-137A035B2D0C}" type="presOf" srcId="{2CD105B0-897F-402B-81E8-1F36F0880B75}" destId="{F160DCDF-4DE2-45C4-A248-2893EFD7F044}" srcOrd="0" destOrd="0" presId="urn:microsoft.com/office/officeart/2005/8/layout/process1"/>
    <dgm:cxn modelId="{02218C5E-6B36-49D1-8E56-589598352733}" type="presOf" srcId="{9AB84AB3-D0D5-4A49-8282-BA70DF56F6E9}" destId="{AA4BF473-BEE4-4353-8A87-505DA97691B0}" srcOrd="0" destOrd="0" presId="urn:microsoft.com/office/officeart/2005/8/layout/process1"/>
    <dgm:cxn modelId="{0DF48963-B808-49FB-8C48-0CA64885BFC2}" type="presOf" srcId="{AC060997-5D75-4F0C-9C8D-7CF039A4DDE7}" destId="{CBC62313-A2FA-45BD-97B8-166A8479FFC1}" srcOrd="0" destOrd="0" presId="urn:microsoft.com/office/officeart/2005/8/layout/process1"/>
    <dgm:cxn modelId="{5A37AC67-92CE-4300-A599-C6F0CBE66038}" type="presOf" srcId="{2CD105B0-897F-402B-81E8-1F36F0880B75}" destId="{E20C81BA-23F1-460C-8DFC-9F2761FF2195}" srcOrd="1" destOrd="0" presId="urn:microsoft.com/office/officeart/2005/8/layout/process1"/>
    <dgm:cxn modelId="{1A51954B-5B8E-4405-B424-B072F066677C}" type="presOf" srcId="{2F2DB888-5DB0-450E-B8DB-A49A545E824F}" destId="{397EA208-0D58-4C01-BC73-93FC2FEB6B66}" srcOrd="0" destOrd="0" presId="urn:microsoft.com/office/officeart/2005/8/layout/process1"/>
    <dgm:cxn modelId="{75D8E44C-1049-4FCA-8218-959399EBAF57}" srcId="{3D086500-C83B-4A10-A64B-4DF5F2114096}" destId="{9AB84AB3-D0D5-4A49-8282-BA70DF56F6E9}" srcOrd="3" destOrd="0" parTransId="{DF9B130F-13DA-454F-98DD-2B498DC6D515}" sibTransId="{295E3027-DFF9-4E3D-A607-5DFF870D99C4}"/>
    <dgm:cxn modelId="{FACBFE77-5375-4D41-B60B-E11137291A09}" type="presOf" srcId="{6F1FDB98-0605-4036-BBFE-95CD356A58AB}" destId="{83EF31B2-6EF0-4013-B3AE-B43E3FFCB9B3}" srcOrd="0" destOrd="0" presId="urn:microsoft.com/office/officeart/2005/8/layout/process1"/>
    <dgm:cxn modelId="{20F8749C-07E1-4FFA-9003-A2F5E42D58DE}" type="presOf" srcId="{66CCF4F8-8211-46B2-9723-93D4262BFB23}" destId="{7509E746-4B48-4A1D-B4FC-B2C9CD98509D}" srcOrd="1" destOrd="0" presId="urn:microsoft.com/office/officeart/2005/8/layout/process1"/>
    <dgm:cxn modelId="{390CA9B3-B678-4F01-B7B5-29F8BEBF6549}" srcId="{3D086500-C83B-4A10-A64B-4DF5F2114096}" destId="{6F1FDB98-0605-4036-BBFE-95CD356A58AB}" srcOrd="0" destOrd="0" parTransId="{BC084B6A-3302-4B9F-B262-ECE2AF9BEF51}" sibTransId="{B2627B22-795F-4990-B4B7-E38B8902C03B}"/>
    <dgm:cxn modelId="{F9A127D5-C04A-49E2-861A-B0C98169B118}" type="presOf" srcId="{66CCF4F8-8211-46B2-9723-93D4262BFB23}" destId="{0BDE3888-70D4-4D71-AB9F-520A3E0DEB84}" srcOrd="0" destOrd="0" presId="urn:microsoft.com/office/officeart/2005/8/layout/process1"/>
    <dgm:cxn modelId="{E02379EB-BF57-41F4-806F-1AF8BE7CF2EC}" type="presOf" srcId="{3D086500-C83B-4A10-A64B-4DF5F2114096}" destId="{BDE08C1D-CDA8-4E16-B88C-8C5C89FB71E8}" srcOrd="0" destOrd="0" presId="urn:microsoft.com/office/officeart/2005/8/layout/process1"/>
    <dgm:cxn modelId="{DD044E0F-4038-461E-AE9E-1D1EE7D78FF9}" type="presParOf" srcId="{BDE08C1D-CDA8-4E16-B88C-8C5C89FB71E8}" destId="{83EF31B2-6EF0-4013-B3AE-B43E3FFCB9B3}" srcOrd="0" destOrd="0" presId="urn:microsoft.com/office/officeart/2005/8/layout/process1"/>
    <dgm:cxn modelId="{131CF6DC-3753-45AA-A7D6-5F9F73A92B51}" type="presParOf" srcId="{BDE08C1D-CDA8-4E16-B88C-8C5C89FB71E8}" destId="{8C3F0D5B-C88E-492C-982E-CA71A747C7D5}" srcOrd="1" destOrd="0" presId="urn:microsoft.com/office/officeart/2005/8/layout/process1"/>
    <dgm:cxn modelId="{7B763CC0-42D7-4F03-B1C5-C3BAAC8C53DF}" type="presParOf" srcId="{8C3F0D5B-C88E-492C-982E-CA71A747C7D5}" destId="{4CF2F552-C8E2-47D1-B92A-4D4EAD07F26A}" srcOrd="0" destOrd="0" presId="urn:microsoft.com/office/officeart/2005/8/layout/process1"/>
    <dgm:cxn modelId="{83CD33D9-0FF3-4E07-8BE9-4574B194464C}" type="presParOf" srcId="{BDE08C1D-CDA8-4E16-B88C-8C5C89FB71E8}" destId="{CBC62313-A2FA-45BD-97B8-166A8479FFC1}" srcOrd="2" destOrd="0" presId="urn:microsoft.com/office/officeart/2005/8/layout/process1"/>
    <dgm:cxn modelId="{44872E01-E59B-4C2F-887C-A08CF4471CF2}" type="presParOf" srcId="{BDE08C1D-CDA8-4E16-B88C-8C5C89FB71E8}" destId="{F160DCDF-4DE2-45C4-A248-2893EFD7F044}" srcOrd="3" destOrd="0" presId="urn:microsoft.com/office/officeart/2005/8/layout/process1"/>
    <dgm:cxn modelId="{EA6569CE-7C97-454E-8CE0-BD25471CD273}" type="presParOf" srcId="{F160DCDF-4DE2-45C4-A248-2893EFD7F044}" destId="{E20C81BA-23F1-460C-8DFC-9F2761FF2195}" srcOrd="0" destOrd="0" presId="urn:microsoft.com/office/officeart/2005/8/layout/process1"/>
    <dgm:cxn modelId="{6F0FE6FE-B31D-44FE-B0AB-5991587AA57F}" type="presParOf" srcId="{BDE08C1D-CDA8-4E16-B88C-8C5C89FB71E8}" destId="{397EA208-0D58-4C01-BC73-93FC2FEB6B66}" srcOrd="4" destOrd="0" presId="urn:microsoft.com/office/officeart/2005/8/layout/process1"/>
    <dgm:cxn modelId="{2072E767-A5DF-4FEB-8A82-A26869B67A82}" type="presParOf" srcId="{BDE08C1D-CDA8-4E16-B88C-8C5C89FB71E8}" destId="{0BDE3888-70D4-4D71-AB9F-520A3E0DEB84}" srcOrd="5" destOrd="0" presId="urn:microsoft.com/office/officeart/2005/8/layout/process1"/>
    <dgm:cxn modelId="{D901944E-77F5-49BA-A669-D153B17FA519}" type="presParOf" srcId="{0BDE3888-70D4-4D71-AB9F-520A3E0DEB84}" destId="{7509E746-4B48-4A1D-B4FC-B2C9CD98509D}" srcOrd="0" destOrd="0" presId="urn:microsoft.com/office/officeart/2005/8/layout/process1"/>
    <dgm:cxn modelId="{185A0ACB-7296-4FC5-A589-B4594AB682E4}" type="presParOf" srcId="{BDE08C1D-CDA8-4E16-B88C-8C5C89FB71E8}" destId="{AA4BF473-BEE4-4353-8A87-505DA97691B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D086500-C83B-4A10-A64B-4DF5F2114096}" type="doc">
      <dgm:prSet loTypeId="urn:microsoft.com/office/officeart/2005/8/layout/process1" loCatId="process" qsTypeId="urn:microsoft.com/office/officeart/2005/8/quickstyle/simple1" qsCatId="simple" csTypeId="urn:microsoft.com/office/officeart/2005/8/colors/accent1_1" csCatId="accent1" phldr="1"/>
      <dgm:spPr/>
    </dgm:pt>
    <dgm:pt modelId="{6F1FDB98-0605-4036-BBFE-95CD356A58AB}">
      <dgm:prSet phldrT="[Text]"/>
      <dgm:spPr/>
      <dgm:t>
        <a:bodyPr/>
        <a:lstStyle/>
        <a:p>
          <a:r>
            <a:rPr lang="en-US" dirty="0"/>
            <a:t>Competitor Identification</a:t>
          </a:r>
        </a:p>
      </dgm:t>
    </dgm:pt>
    <dgm:pt modelId="{BC084B6A-3302-4B9F-B262-ECE2AF9BEF51}" type="parTrans" cxnId="{390CA9B3-B678-4F01-B7B5-29F8BEBF6549}">
      <dgm:prSet/>
      <dgm:spPr/>
      <dgm:t>
        <a:bodyPr/>
        <a:lstStyle/>
        <a:p>
          <a:endParaRPr lang="en-US"/>
        </a:p>
      </dgm:t>
    </dgm:pt>
    <dgm:pt modelId="{B2627B22-795F-4990-B4B7-E38B8902C03B}" type="sibTrans" cxnId="{390CA9B3-B678-4F01-B7B5-29F8BEBF6549}">
      <dgm:prSet/>
      <dgm:spPr/>
      <dgm:t>
        <a:bodyPr/>
        <a:lstStyle/>
        <a:p>
          <a:endParaRPr lang="en-US"/>
        </a:p>
      </dgm:t>
    </dgm:pt>
    <dgm:pt modelId="{AC060997-5D75-4F0C-9C8D-7CF039A4DDE7}">
      <dgm:prSet phldrT="[Text]"/>
      <dgm:spPr/>
      <dgm:t>
        <a:bodyPr/>
        <a:lstStyle/>
        <a:p>
          <a:r>
            <a:rPr lang="en-US" dirty="0"/>
            <a:t>Uniqueness or Differentiation</a:t>
          </a:r>
        </a:p>
      </dgm:t>
    </dgm:pt>
    <dgm:pt modelId="{0FCDC8E2-6755-417A-BCCF-3BF96DDDC11B}" type="parTrans" cxnId="{0DE4EF09-5E08-47B9-8034-9F8831DDA995}">
      <dgm:prSet/>
      <dgm:spPr/>
      <dgm:t>
        <a:bodyPr/>
        <a:lstStyle/>
        <a:p>
          <a:endParaRPr lang="en-US"/>
        </a:p>
      </dgm:t>
    </dgm:pt>
    <dgm:pt modelId="{2CD105B0-897F-402B-81E8-1F36F0880B75}" type="sibTrans" cxnId="{0DE4EF09-5E08-47B9-8034-9F8831DDA995}">
      <dgm:prSet/>
      <dgm:spPr/>
      <dgm:t>
        <a:bodyPr/>
        <a:lstStyle/>
        <a:p>
          <a:endParaRPr lang="en-US"/>
        </a:p>
      </dgm:t>
    </dgm:pt>
    <dgm:pt modelId="{2F2DB888-5DB0-450E-B8DB-A49A545E824F}">
      <dgm:prSet phldrT="[Text]"/>
      <dgm:spPr/>
      <dgm:t>
        <a:bodyPr/>
        <a:lstStyle/>
        <a:p>
          <a:r>
            <a:rPr lang="en-US" dirty="0"/>
            <a:t>Why What We Do Works</a:t>
          </a:r>
        </a:p>
      </dgm:t>
    </dgm:pt>
    <dgm:pt modelId="{66CCF4F8-8211-46B2-9723-93D4262BFB23}" type="sibTrans" cxnId="{A8198521-993A-4D90-85D6-F1DB3DAB3D6A}">
      <dgm:prSet/>
      <dgm:spPr/>
      <dgm:t>
        <a:bodyPr/>
        <a:lstStyle/>
        <a:p>
          <a:endParaRPr lang="en-US"/>
        </a:p>
      </dgm:t>
    </dgm:pt>
    <dgm:pt modelId="{E43B988B-990C-4675-AFC6-E007EAC9D963}" type="parTrans" cxnId="{A8198521-993A-4D90-85D6-F1DB3DAB3D6A}">
      <dgm:prSet/>
      <dgm:spPr/>
      <dgm:t>
        <a:bodyPr/>
        <a:lstStyle/>
        <a:p>
          <a:endParaRPr lang="en-US"/>
        </a:p>
      </dgm:t>
    </dgm:pt>
    <dgm:pt modelId="{9AB84AB3-D0D5-4A49-8282-BA70DF56F6E9}">
      <dgm:prSet/>
      <dgm:spPr/>
      <dgm:t>
        <a:bodyPr/>
        <a:lstStyle/>
        <a:p>
          <a:r>
            <a:rPr lang="en-US" dirty="0"/>
            <a:t>What Makes it Difficult to Imitate?</a:t>
          </a:r>
        </a:p>
      </dgm:t>
    </dgm:pt>
    <dgm:pt modelId="{DF9B130F-13DA-454F-98DD-2B498DC6D515}" type="parTrans" cxnId="{75D8E44C-1049-4FCA-8218-959399EBAF57}">
      <dgm:prSet/>
      <dgm:spPr/>
      <dgm:t>
        <a:bodyPr/>
        <a:lstStyle/>
        <a:p>
          <a:endParaRPr lang="en-US"/>
        </a:p>
      </dgm:t>
    </dgm:pt>
    <dgm:pt modelId="{295E3027-DFF9-4E3D-A607-5DFF870D99C4}" type="sibTrans" cxnId="{75D8E44C-1049-4FCA-8218-959399EBAF57}">
      <dgm:prSet/>
      <dgm:spPr/>
      <dgm:t>
        <a:bodyPr/>
        <a:lstStyle/>
        <a:p>
          <a:endParaRPr lang="en-US"/>
        </a:p>
      </dgm:t>
    </dgm:pt>
    <dgm:pt modelId="{BDE08C1D-CDA8-4E16-B88C-8C5C89FB71E8}" type="pres">
      <dgm:prSet presAssocID="{3D086500-C83B-4A10-A64B-4DF5F2114096}" presName="Name0" presStyleCnt="0">
        <dgm:presLayoutVars>
          <dgm:dir/>
          <dgm:resizeHandles val="exact"/>
        </dgm:presLayoutVars>
      </dgm:prSet>
      <dgm:spPr/>
    </dgm:pt>
    <dgm:pt modelId="{83EF31B2-6EF0-4013-B3AE-B43E3FFCB9B3}" type="pres">
      <dgm:prSet presAssocID="{6F1FDB98-0605-4036-BBFE-95CD356A58AB}" presName="node" presStyleLbl="node1" presStyleIdx="0" presStyleCnt="4">
        <dgm:presLayoutVars>
          <dgm:bulletEnabled val="1"/>
        </dgm:presLayoutVars>
      </dgm:prSet>
      <dgm:spPr/>
    </dgm:pt>
    <dgm:pt modelId="{8C3F0D5B-C88E-492C-982E-CA71A747C7D5}" type="pres">
      <dgm:prSet presAssocID="{B2627B22-795F-4990-B4B7-E38B8902C03B}" presName="sibTrans" presStyleLbl="sibTrans2D1" presStyleIdx="0" presStyleCnt="3"/>
      <dgm:spPr/>
    </dgm:pt>
    <dgm:pt modelId="{4CF2F552-C8E2-47D1-B92A-4D4EAD07F26A}" type="pres">
      <dgm:prSet presAssocID="{B2627B22-795F-4990-B4B7-E38B8902C03B}" presName="connectorText" presStyleLbl="sibTrans2D1" presStyleIdx="0" presStyleCnt="3"/>
      <dgm:spPr/>
    </dgm:pt>
    <dgm:pt modelId="{CBC62313-A2FA-45BD-97B8-166A8479FFC1}" type="pres">
      <dgm:prSet presAssocID="{AC060997-5D75-4F0C-9C8D-7CF039A4DDE7}" presName="node" presStyleLbl="node1" presStyleIdx="1" presStyleCnt="4">
        <dgm:presLayoutVars>
          <dgm:bulletEnabled val="1"/>
        </dgm:presLayoutVars>
      </dgm:prSet>
      <dgm:spPr/>
    </dgm:pt>
    <dgm:pt modelId="{F160DCDF-4DE2-45C4-A248-2893EFD7F044}" type="pres">
      <dgm:prSet presAssocID="{2CD105B0-897F-402B-81E8-1F36F0880B75}" presName="sibTrans" presStyleLbl="sibTrans2D1" presStyleIdx="1" presStyleCnt="3"/>
      <dgm:spPr/>
    </dgm:pt>
    <dgm:pt modelId="{E20C81BA-23F1-460C-8DFC-9F2761FF2195}" type="pres">
      <dgm:prSet presAssocID="{2CD105B0-897F-402B-81E8-1F36F0880B75}" presName="connectorText" presStyleLbl="sibTrans2D1" presStyleIdx="1" presStyleCnt="3"/>
      <dgm:spPr/>
    </dgm:pt>
    <dgm:pt modelId="{397EA208-0D58-4C01-BC73-93FC2FEB6B66}" type="pres">
      <dgm:prSet presAssocID="{2F2DB888-5DB0-450E-B8DB-A49A545E824F}" presName="node" presStyleLbl="node1" presStyleIdx="2" presStyleCnt="4">
        <dgm:presLayoutVars>
          <dgm:bulletEnabled val="1"/>
        </dgm:presLayoutVars>
      </dgm:prSet>
      <dgm:spPr/>
    </dgm:pt>
    <dgm:pt modelId="{0BDE3888-70D4-4D71-AB9F-520A3E0DEB84}" type="pres">
      <dgm:prSet presAssocID="{66CCF4F8-8211-46B2-9723-93D4262BFB23}" presName="sibTrans" presStyleLbl="sibTrans2D1" presStyleIdx="2" presStyleCnt="3"/>
      <dgm:spPr/>
    </dgm:pt>
    <dgm:pt modelId="{7509E746-4B48-4A1D-B4FC-B2C9CD98509D}" type="pres">
      <dgm:prSet presAssocID="{66CCF4F8-8211-46B2-9723-93D4262BFB23}" presName="connectorText" presStyleLbl="sibTrans2D1" presStyleIdx="2" presStyleCnt="3"/>
      <dgm:spPr/>
    </dgm:pt>
    <dgm:pt modelId="{AA4BF473-BEE4-4353-8A87-505DA97691B0}" type="pres">
      <dgm:prSet presAssocID="{9AB84AB3-D0D5-4A49-8282-BA70DF56F6E9}" presName="node" presStyleLbl="node1" presStyleIdx="3" presStyleCnt="4">
        <dgm:presLayoutVars>
          <dgm:bulletEnabled val="1"/>
        </dgm:presLayoutVars>
      </dgm:prSet>
      <dgm:spPr/>
    </dgm:pt>
  </dgm:ptLst>
  <dgm:cxnLst>
    <dgm:cxn modelId="{0DE4EF09-5E08-47B9-8034-9F8831DDA995}" srcId="{3D086500-C83B-4A10-A64B-4DF5F2114096}" destId="{AC060997-5D75-4F0C-9C8D-7CF039A4DDE7}" srcOrd="1" destOrd="0" parTransId="{0FCDC8E2-6755-417A-BCCF-3BF96DDDC11B}" sibTransId="{2CD105B0-897F-402B-81E8-1F36F0880B75}"/>
    <dgm:cxn modelId="{A8198521-993A-4D90-85D6-F1DB3DAB3D6A}" srcId="{3D086500-C83B-4A10-A64B-4DF5F2114096}" destId="{2F2DB888-5DB0-450E-B8DB-A49A545E824F}" srcOrd="2" destOrd="0" parTransId="{E43B988B-990C-4675-AFC6-E007EAC9D963}" sibTransId="{66CCF4F8-8211-46B2-9723-93D4262BFB23}"/>
    <dgm:cxn modelId="{EA7C0122-6216-4AB2-9599-3C1E66348A4B}" type="presOf" srcId="{B2627B22-795F-4990-B4B7-E38B8902C03B}" destId="{8C3F0D5B-C88E-492C-982E-CA71A747C7D5}" srcOrd="0" destOrd="0" presId="urn:microsoft.com/office/officeart/2005/8/layout/process1"/>
    <dgm:cxn modelId="{55200E22-7B7C-4CF2-B6F5-98CB90676EDA}" type="presOf" srcId="{B2627B22-795F-4990-B4B7-E38B8902C03B}" destId="{4CF2F552-C8E2-47D1-B92A-4D4EAD07F26A}" srcOrd="1" destOrd="0" presId="urn:microsoft.com/office/officeart/2005/8/layout/process1"/>
    <dgm:cxn modelId="{0F50DA5C-C16B-4348-AD59-137A035B2D0C}" type="presOf" srcId="{2CD105B0-897F-402B-81E8-1F36F0880B75}" destId="{F160DCDF-4DE2-45C4-A248-2893EFD7F044}" srcOrd="0" destOrd="0" presId="urn:microsoft.com/office/officeart/2005/8/layout/process1"/>
    <dgm:cxn modelId="{02218C5E-6B36-49D1-8E56-589598352733}" type="presOf" srcId="{9AB84AB3-D0D5-4A49-8282-BA70DF56F6E9}" destId="{AA4BF473-BEE4-4353-8A87-505DA97691B0}" srcOrd="0" destOrd="0" presId="urn:microsoft.com/office/officeart/2005/8/layout/process1"/>
    <dgm:cxn modelId="{0DF48963-B808-49FB-8C48-0CA64885BFC2}" type="presOf" srcId="{AC060997-5D75-4F0C-9C8D-7CF039A4DDE7}" destId="{CBC62313-A2FA-45BD-97B8-166A8479FFC1}" srcOrd="0" destOrd="0" presId="urn:microsoft.com/office/officeart/2005/8/layout/process1"/>
    <dgm:cxn modelId="{5A37AC67-92CE-4300-A599-C6F0CBE66038}" type="presOf" srcId="{2CD105B0-897F-402B-81E8-1F36F0880B75}" destId="{E20C81BA-23F1-460C-8DFC-9F2761FF2195}" srcOrd="1" destOrd="0" presId="urn:microsoft.com/office/officeart/2005/8/layout/process1"/>
    <dgm:cxn modelId="{1A51954B-5B8E-4405-B424-B072F066677C}" type="presOf" srcId="{2F2DB888-5DB0-450E-B8DB-A49A545E824F}" destId="{397EA208-0D58-4C01-BC73-93FC2FEB6B66}" srcOrd="0" destOrd="0" presId="urn:microsoft.com/office/officeart/2005/8/layout/process1"/>
    <dgm:cxn modelId="{75D8E44C-1049-4FCA-8218-959399EBAF57}" srcId="{3D086500-C83B-4A10-A64B-4DF5F2114096}" destId="{9AB84AB3-D0D5-4A49-8282-BA70DF56F6E9}" srcOrd="3" destOrd="0" parTransId="{DF9B130F-13DA-454F-98DD-2B498DC6D515}" sibTransId="{295E3027-DFF9-4E3D-A607-5DFF870D99C4}"/>
    <dgm:cxn modelId="{FACBFE77-5375-4D41-B60B-E11137291A09}" type="presOf" srcId="{6F1FDB98-0605-4036-BBFE-95CD356A58AB}" destId="{83EF31B2-6EF0-4013-B3AE-B43E3FFCB9B3}" srcOrd="0" destOrd="0" presId="urn:microsoft.com/office/officeart/2005/8/layout/process1"/>
    <dgm:cxn modelId="{20F8749C-07E1-4FFA-9003-A2F5E42D58DE}" type="presOf" srcId="{66CCF4F8-8211-46B2-9723-93D4262BFB23}" destId="{7509E746-4B48-4A1D-B4FC-B2C9CD98509D}" srcOrd="1" destOrd="0" presId="urn:microsoft.com/office/officeart/2005/8/layout/process1"/>
    <dgm:cxn modelId="{390CA9B3-B678-4F01-B7B5-29F8BEBF6549}" srcId="{3D086500-C83B-4A10-A64B-4DF5F2114096}" destId="{6F1FDB98-0605-4036-BBFE-95CD356A58AB}" srcOrd="0" destOrd="0" parTransId="{BC084B6A-3302-4B9F-B262-ECE2AF9BEF51}" sibTransId="{B2627B22-795F-4990-B4B7-E38B8902C03B}"/>
    <dgm:cxn modelId="{F9A127D5-C04A-49E2-861A-B0C98169B118}" type="presOf" srcId="{66CCF4F8-8211-46B2-9723-93D4262BFB23}" destId="{0BDE3888-70D4-4D71-AB9F-520A3E0DEB84}" srcOrd="0" destOrd="0" presId="urn:microsoft.com/office/officeart/2005/8/layout/process1"/>
    <dgm:cxn modelId="{E02379EB-BF57-41F4-806F-1AF8BE7CF2EC}" type="presOf" srcId="{3D086500-C83B-4A10-A64B-4DF5F2114096}" destId="{BDE08C1D-CDA8-4E16-B88C-8C5C89FB71E8}" srcOrd="0" destOrd="0" presId="urn:microsoft.com/office/officeart/2005/8/layout/process1"/>
    <dgm:cxn modelId="{DD044E0F-4038-461E-AE9E-1D1EE7D78FF9}" type="presParOf" srcId="{BDE08C1D-CDA8-4E16-B88C-8C5C89FB71E8}" destId="{83EF31B2-6EF0-4013-B3AE-B43E3FFCB9B3}" srcOrd="0" destOrd="0" presId="urn:microsoft.com/office/officeart/2005/8/layout/process1"/>
    <dgm:cxn modelId="{131CF6DC-3753-45AA-A7D6-5F9F73A92B51}" type="presParOf" srcId="{BDE08C1D-CDA8-4E16-B88C-8C5C89FB71E8}" destId="{8C3F0D5B-C88E-492C-982E-CA71A747C7D5}" srcOrd="1" destOrd="0" presId="urn:microsoft.com/office/officeart/2005/8/layout/process1"/>
    <dgm:cxn modelId="{7B763CC0-42D7-4F03-B1C5-C3BAAC8C53DF}" type="presParOf" srcId="{8C3F0D5B-C88E-492C-982E-CA71A747C7D5}" destId="{4CF2F552-C8E2-47D1-B92A-4D4EAD07F26A}" srcOrd="0" destOrd="0" presId="urn:microsoft.com/office/officeart/2005/8/layout/process1"/>
    <dgm:cxn modelId="{83CD33D9-0FF3-4E07-8BE9-4574B194464C}" type="presParOf" srcId="{BDE08C1D-CDA8-4E16-B88C-8C5C89FB71E8}" destId="{CBC62313-A2FA-45BD-97B8-166A8479FFC1}" srcOrd="2" destOrd="0" presId="urn:microsoft.com/office/officeart/2005/8/layout/process1"/>
    <dgm:cxn modelId="{44872E01-E59B-4C2F-887C-A08CF4471CF2}" type="presParOf" srcId="{BDE08C1D-CDA8-4E16-B88C-8C5C89FB71E8}" destId="{F160DCDF-4DE2-45C4-A248-2893EFD7F044}" srcOrd="3" destOrd="0" presId="urn:microsoft.com/office/officeart/2005/8/layout/process1"/>
    <dgm:cxn modelId="{EA6569CE-7C97-454E-8CE0-BD25471CD273}" type="presParOf" srcId="{F160DCDF-4DE2-45C4-A248-2893EFD7F044}" destId="{E20C81BA-23F1-460C-8DFC-9F2761FF2195}" srcOrd="0" destOrd="0" presId="urn:microsoft.com/office/officeart/2005/8/layout/process1"/>
    <dgm:cxn modelId="{6F0FE6FE-B31D-44FE-B0AB-5991587AA57F}" type="presParOf" srcId="{BDE08C1D-CDA8-4E16-B88C-8C5C89FB71E8}" destId="{397EA208-0D58-4C01-BC73-93FC2FEB6B66}" srcOrd="4" destOrd="0" presId="urn:microsoft.com/office/officeart/2005/8/layout/process1"/>
    <dgm:cxn modelId="{2072E767-A5DF-4FEB-8A82-A26869B67A82}" type="presParOf" srcId="{BDE08C1D-CDA8-4E16-B88C-8C5C89FB71E8}" destId="{0BDE3888-70D4-4D71-AB9F-520A3E0DEB84}" srcOrd="5" destOrd="0" presId="urn:microsoft.com/office/officeart/2005/8/layout/process1"/>
    <dgm:cxn modelId="{D901944E-77F5-49BA-A669-D153B17FA519}" type="presParOf" srcId="{0BDE3888-70D4-4D71-AB9F-520A3E0DEB84}" destId="{7509E746-4B48-4A1D-B4FC-B2C9CD98509D}" srcOrd="0" destOrd="0" presId="urn:microsoft.com/office/officeart/2005/8/layout/process1"/>
    <dgm:cxn modelId="{185A0ACB-7296-4FC5-A589-B4594AB682E4}" type="presParOf" srcId="{BDE08C1D-CDA8-4E16-B88C-8C5C89FB71E8}" destId="{AA4BF473-BEE4-4353-8A87-505DA97691B0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25B01FC-B98F-40CD-AC83-4B1DBF0CC25C}" type="doc">
      <dgm:prSet loTypeId="urn:microsoft.com/office/officeart/2005/8/layout/hierarchy3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33024730-ACBF-4B6E-8542-2F6944458DF0}">
      <dgm:prSet phldrT="[Text]" custT="1"/>
      <dgm:spPr/>
      <dgm:t>
        <a:bodyPr/>
        <a:lstStyle/>
        <a:p>
          <a:r>
            <a:rPr lang="en-CA" sz="3600" dirty="0"/>
            <a:t>Management Systems</a:t>
          </a:r>
          <a:endParaRPr lang="en-US" sz="3600" dirty="0"/>
        </a:p>
      </dgm:t>
    </dgm:pt>
    <dgm:pt modelId="{14F4D1E4-CB59-40D1-BDB1-2FB75EE9AE68}" type="parTrans" cxnId="{957254FA-C230-4B4D-93E4-E64259B934E1}">
      <dgm:prSet/>
      <dgm:spPr/>
      <dgm:t>
        <a:bodyPr/>
        <a:lstStyle/>
        <a:p>
          <a:endParaRPr lang="en-US"/>
        </a:p>
      </dgm:t>
    </dgm:pt>
    <dgm:pt modelId="{BEF54D44-C411-4AC3-AEDE-C0B3E4E7AC84}" type="sibTrans" cxnId="{957254FA-C230-4B4D-93E4-E64259B934E1}">
      <dgm:prSet/>
      <dgm:spPr/>
      <dgm:t>
        <a:bodyPr/>
        <a:lstStyle/>
        <a:p>
          <a:endParaRPr lang="en-US"/>
        </a:p>
      </dgm:t>
    </dgm:pt>
    <dgm:pt modelId="{5CE6EAAC-F42C-43A0-8A0D-CDCE5D491287}">
      <dgm:prSet phldrT="[Text]" custT="1"/>
      <dgm:spPr>
        <a:solidFill>
          <a:schemeClr val="bg1">
            <a:alpha val="90000"/>
          </a:schemeClr>
        </a:solidFill>
      </dgm:spPr>
      <dgm:t>
        <a:bodyPr/>
        <a:lstStyle/>
        <a:p>
          <a:pPr algn="l"/>
          <a:r>
            <a:rPr lang="en-CA" sz="1800" dirty="0"/>
            <a:t>- Portfolio Management</a:t>
          </a:r>
        </a:p>
        <a:p>
          <a:pPr algn="l"/>
          <a:r>
            <a:rPr lang="en-CA" sz="1800" dirty="0"/>
            <a:t>- M&amp;As, Alliances, etc.</a:t>
          </a:r>
        </a:p>
        <a:p>
          <a:pPr algn="l"/>
          <a:r>
            <a:rPr lang="en-CA" sz="1800" dirty="0"/>
            <a:t>- Business Unit Strategies</a:t>
          </a:r>
        </a:p>
        <a:p>
          <a:pPr algn="l"/>
          <a:r>
            <a:rPr lang="en-CA" sz="1800" dirty="0"/>
            <a:t>- Talent Relationships</a:t>
          </a:r>
        </a:p>
        <a:p>
          <a:pPr algn="l"/>
          <a:r>
            <a:rPr lang="en-CA" sz="1800" dirty="0"/>
            <a:t>- Culture</a:t>
          </a:r>
        </a:p>
      </dgm:t>
    </dgm:pt>
    <dgm:pt modelId="{7289405B-A14E-4E77-A10F-D423B98D3BDA}" type="parTrans" cxnId="{D2839E09-9329-46B3-9C58-7C286EDAFC46}">
      <dgm:prSet/>
      <dgm:spPr/>
      <dgm:t>
        <a:bodyPr/>
        <a:lstStyle/>
        <a:p>
          <a:endParaRPr lang="en-US"/>
        </a:p>
      </dgm:t>
    </dgm:pt>
    <dgm:pt modelId="{BA4B45D7-6C2B-4DF2-9F64-81A35867C77F}" type="sibTrans" cxnId="{D2839E09-9329-46B3-9C58-7C286EDAFC46}">
      <dgm:prSet/>
      <dgm:spPr/>
      <dgm:t>
        <a:bodyPr/>
        <a:lstStyle/>
        <a:p>
          <a:endParaRPr lang="en-US"/>
        </a:p>
      </dgm:t>
    </dgm:pt>
    <dgm:pt modelId="{C69295CA-410E-4F76-BDF7-10A111987C55}">
      <dgm:prSet phldrT="[Text]" custT="1"/>
      <dgm:spPr/>
      <dgm:t>
        <a:bodyPr/>
        <a:lstStyle/>
        <a:p>
          <a:r>
            <a:rPr lang="en-CA" sz="3600" dirty="0"/>
            <a:t>Proprietary Assets</a:t>
          </a:r>
          <a:endParaRPr lang="en-US" sz="3600" dirty="0"/>
        </a:p>
      </dgm:t>
    </dgm:pt>
    <dgm:pt modelId="{9EEF763E-B97F-4CF4-B403-716080DC41A7}" type="parTrans" cxnId="{9D8F4FD3-6BE9-400D-916D-A97860BC5898}">
      <dgm:prSet/>
      <dgm:spPr/>
      <dgm:t>
        <a:bodyPr/>
        <a:lstStyle/>
        <a:p>
          <a:endParaRPr lang="en-US"/>
        </a:p>
      </dgm:t>
    </dgm:pt>
    <dgm:pt modelId="{21101628-9D2B-4293-8982-3FA0EC1745D4}" type="sibTrans" cxnId="{9D8F4FD3-6BE9-400D-916D-A97860BC5898}">
      <dgm:prSet/>
      <dgm:spPr/>
      <dgm:t>
        <a:bodyPr/>
        <a:lstStyle/>
        <a:p>
          <a:endParaRPr lang="en-US"/>
        </a:p>
      </dgm:t>
    </dgm:pt>
    <dgm:pt modelId="{550ACEE2-6D2D-4C93-BE47-90E0C69E8200}">
      <dgm:prSet phldrT="[Text]" custT="1"/>
      <dgm:spPr>
        <a:solidFill>
          <a:schemeClr val="bg1">
            <a:alpha val="90000"/>
          </a:schemeClr>
        </a:solidFill>
      </dgm:spPr>
      <dgm:t>
        <a:bodyPr anchor="t"/>
        <a:lstStyle/>
        <a:p>
          <a:pPr marL="0" algn="l"/>
          <a:r>
            <a:rPr lang="en-CA" sz="1800" dirty="0"/>
            <a:t>- Tangible Assets</a:t>
          </a:r>
        </a:p>
        <a:p>
          <a:pPr marL="0" algn="l"/>
          <a:r>
            <a:rPr lang="en-CA" sz="1800" dirty="0"/>
            <a:t>- Scale</a:t>
          </a:r>
        </a:p>
        <a:p>
          <a:pPr marL="0" algn="l"/>
          <a:r>
            <a:rPr lang="en-CA" sz="1800" dirty="0"/>
            <a:t>- Technology</a:t>
          </a:r>
        </a:p>
        <a:p>
          <a:pPr marL="0" algn="l"/>
          <a:r>
            <a:rPr lang="en-CA" sz="1800" dirty="0"/>
            <a:t>- Brand</a:t>
          </a:r>
        </a:p>
        <a:p>
          <a:pPr marL="109538" indent="-109538" algn="l"/>
          <a:r>
            <a:rPr lang="en-CA" sz="1800" dirty="0"/>
            <a:t>- Locked-in Customer Networks</a:t>
          </a:r>
          <a:endParaRPr lang="en-US" sz="1800" dirty="0"/>
        </a:p>
      </dgm:t>
    </dgm:pt>
    <dgm:pt modelId="{64CC4F69-B20E-4AEC-B8F7-C3A0C2ABAEE1}" type="parTrans" cxnId="{15683C7A-4D5E-4684-8085-03E28A6A2D80}">
      <dgm:prSet/>
      <dgm:spPr/>
      <dgm:t>
        <a:bodyPr/>
        <a:lstStyle/>
        <a:p>
          <a:endParaRPr lang="en-US"/>
        </a:p>
      </dgm:t>
    </dgm:pt>
    <dgm:pt modelId="{A42E885B-7445-4AE8-9461-98ADA3AE45B9}" type="sibTrans" cxnId="{15683C7A-4D5E-4684-8085-03E28A6A2D80}">
      <dgm:prSet/>
      <dgm:spPr/>
      <dgm:t>
        <a:bodyPr/>
        <a:lstStyle/>
        <a:p>
          <a:endParaRPr lang="en-US"/>
        </a:p>
      </dgm:t>
    </dgm:pt>
    <dgm:pt modelId="{4E1504C2-6E31-4F64-B548-59617DC699A5}">
      <dgm:prSet custT="1"/>
      <dgm:spPr/>
      <dgm:t>
        <a:bodyPr/>
        <a:lstStyle/>
        <a:p>
          <a:r>
            <a:rPr lang="en-CA" sz="3600" dirty="0"/>
            <a:t>Operating Capabilities</a:t>
          </a:r>
          <a:endParaRPr lang="en-US" sz="3600" dirty="0"/>
        </a:p>
      </dgm:t>
    </dgm:pt>
    <dgm:pt modelId="{FED7256D-E0B8-41FB-831F-7AC3E3A5B520}" type="parTrans" cxnId="{8E426890-5269-4931-A9C8-8CEE3D55B1CE}">
      <dgm:prSet/>
      <dgm:spPr/>
      <dgm:t>
        <a:bodyPr/>
        <a:lstStyle/>
        <a:p>
          <a:endParaRPr lang="en-US"/>
        </a:p>
      </dgm:t>
    </dgm:pt>
    <dgm:pt modelId="{DDA4F2BD-2B60-429B-B934-08C8551267CE}" type="sibTrans" cxnId="{8E426890-5269-4931-A9C8-8CEE3D55B1CE}">
      <dgm:prSet/>
      <dgm:spPr/>
      <dgm:t>
        <a:bodyPr/>
        <a:lstStyle/>
        <a:p>
          <a:endParaRPr lang="en-US"/>
        </a:p>
      </dgm:t>
    </dgm:pt>
    <dgm:pt modelId="{A1ADCFE1-2790-46CB-93FB-F089C997C91B}">
      <dgm:prSet custT="1"/>
      <dgm:spPr>
        <a:solidFill>
          <a:schemeClr val="bg1">
            <a:alpha val="90000"/>
          </a:schemeClr>
        </a:solidFill>
      </dgm:spPr>
      <dgm:t>
        <a:bodyPr anchor="t"/>
        <a:lstStyle/>
        <a:p>
          <a:pPr marL="0" algn="l"/>
          <a:r>
            <a:rPr lang="en-CA" sz="1800" dirty="0"/>
            <a:t>- Supply Chain Logistics</a:t>
          </a:r>
        </a:p>
        <a:p>
          <a:pPr marL="109538" indent="-109538" algn="l"/>
          <a:r>
            <a:rPr lang="en-CA" sz="1800" dirty="0"/>
            <a:t>- Production &amp; Operations</a:t>
          </a:r>
        </a:p>
        <a:p>
          <a:pPr marL="109538" indent="-109538" algn="l"/>
          <a:r>
            <a:rPr lang="en-CA" sz="1800" dirty="0"/>
            <a:t>- "Go-to Market" Capabilities</a:t>
          </a:r>
        </a:p>
        <a:p>
          <a:pPr marL="0" algn="l"/>
          <a:r>
            <a:rPr lang="en-CA" sz="1800" dirty="0"/>
            <a:t>- Customer Relationships</a:t>
          </a:r>
        </a:p>
        <a:p>
          <a:pPr marL="0" algn="l"/>
          <a:r>
            <a:rPr lang="en-CA" sz="1800" dirty="0"/>
            <a:t>- Privileged Insight </a:t>
          </a:r>
        </a:p>
      </dgm:t>
    </dgm:pt>
    <dgm:pt modelId="{1CF0C7C1-79CE-4980-B06F-28FE620754F7}" type="parTrans" cxnId="{078A9BEF-65DF-4A62-927E-15F163E9E2C9}">
      <dgm:prSet/>
      <dgm:spPr/>
      <dgm:t>
        <a:bodyPr/>
        <a:lstStyle/>
        <a:p>
          <a:endParaRPr lang="en-US"/>
        </a:p>
      </dgm:t>
    </dgm:pt>
    <dgm:pt modelId="{2875FD62-A813-4141-95E6-C340FFB1E172}" type="sibTrans" cxnId="{078A9BEF-65DF-4A62-927E-15F163E9E2C9}">
      <dgm:prSet/>
      <dgm:spPr/>
      <dgm:t>
        <a:bodyPr/>
        <a:lstStyle/>
        <a:p>
          <a:endParaRPr lang="en-US"/>
        </a:p>
      </dgm:t>
    </dgm:pt>
    <dgm:pt modelId="{06081F70-D40F-47CE-9083-158131EBAFFF}" type="pres">
      <dgm:prSet presAssocID="{725B01FC-B98F-40CD-AC83-4B1DBF0CC25C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513FE8F-F7FD-4EC4-8CC3-FEDCC30CB699}" type="pres">
      <dgm:prSet presAssocID="{33024730-ACBF-4B6E-8542-2F6944458DF0}" presName="root" presStyleCnt="0"/>
      <dgm:spPr/>
    </dgm:pt>
    <dgm:pt modelId="{B5F096D0-4605-4EDA-84F3-C1BEF64F3AA8}" type="pres">
      <dgm:prSet presAssocID="{33024730-ACBF-4B6E-8542-2F6944458DF0}" presName="rootComposite" presStyleCnt="0"/>
      <dgm:spPr/>
    </dgm:pt>
    <dgm:pt modelId="{D741B114-B273-4596-B296-145D700E3F67}" type="pres">
      <dgm:prSet presAssocID="{33024730-ACBF-4B6E-8542-2F6944458DF0}" presName="rootText" presStyleLbl="node1" presStyleIdx="0" presStyleCnt="3" custScaleY="72144"/>
      <dgm:spPr/>
    </dgm:pt>
    <dgm:pt modelId="{A9CA22B3-7D11-4BE3-AAC9-CDB49DF71ED2}" type="pres">
      <dgm:prSet presAssocID="{33024730-ACBF-4B6E-8542-2F6944458DF0}" presName="rootConnector" presStyleLbl="node1" presStyleIdx="0" presStyleCnt="3"/>
      <dgm:spPr/>
    </dgm:pt>
    <dgm:pt modelId="{6E6F1BBC-4BE9-463C-B208-975076BF0FC6}" type="pres">
      <dgm:prSet presAssocID="{33024730-ACBF-4B6E-8542-2F6944458DF0}" presName="childShape" presStyleCnt="0"/>
      <dgm:spPr/>
    </dgm:pt>
    <dgm:pt modelId="{DA20EA73-DF17-447E-901A-0980D55A4B84}" type="pres">
      <dgm:prSet presAssocID="{7289405B-A14E-4E77-A10F-D423B98D3BDA}" presName="Name13" presStyleLbl="parChTrans1D2" presStyleIdx="0" presStyleCnt="3"/>
      <dgm:spPr/>
    </dgm:pt>
    <dgm:pt modelId="{4C2FDD19-12FB-4E43-977B-1D8FFD3B20FA}" type="pres">
      <dgm:prSet presAssocID="{5CE6EAAC-F42C-43A0-8A0D-CDCE5D491287}" presName="childText" presStyleLbl="bgAcc1" presStyleIdx="0" presStyleCnt="3" custScaleY="158757">
        <dgm:presLayoutVars>
          <dgm:bulletEnabled val="1"/>
        </dgm:presLayoutVars>
      </dgm:prSet>
      <dgm:spPr/>
    </dgm:pt>
    <dgm:pt modelId="{8A9587A2-7D80-43B9-B44A-041F09EF29E3}" type="pres">
      <dgm:prSet presAssocID="{4E1504C2-6E31-4F64-B548-59617DC699A5}" presName="root" presStyleCnt="0"/>
      <dgm:spPr/>
    </dgm:pt>
    <dgm:pt modelId="{F43D764F-D28A-4646-827B-1B1F5954D726}" type="pres">
      <dgm:prSet presAssocID="{4E1504C2-6E31-4F64-B548-59617DC699A5}" presName="rootComposite" presStyleCnt="0"/>
      <dgm:spPr/>
    </dgm:pt>
    <dgm:pt modelId="{3AA49C21-19AE-418C-9C08-2E4894243682}" type="pres">
      <dgm:prSet presAssocID="{4E1504C2-6E31-4F64-B548-59617DC699A5}" presName="rootText" presStyleLbl="node1" presStyleIdx="1" presStyleCnt="3" custScaleY="69760"/>
      <dgm:spPr/>
    </dgm:pt>
    <dgm:pt modelId="{3C98BCB0-D5C6-4C15-B3BB-CE1FAB90F982}" type="pres">
      <dgm:prSet presAssocID="{4E1504C2-6E31-4F64-B548-59617DC699A5}" presName="rootConnector" presStyleLbl="node1" presStyleIdx="1" presStyleCnt="3"/>
      <dgm:spPr/>
    </dgm:pt>
    <dgm:pt modelId="{28D8C99C-4F99-414E-8D9A-D5D6A8A374F3}" type="pres">
      <dgm:prSet presAssocID="{4E1504C2-6E31-4F64-B548-59617DC699A5}" presName="childShape" presStyleCnt="0"/>
      <dgm:spPr/>
    </dgm:pt>
    <dgm:pt modelId="{67BA2D8E-D563-4ACE-9CD6-D7A756BDBE67}" type="pres">
      <dgm:prSet presAssocID="{1CF0C7C1-79CE-4980-B06F-28FE620754F7}" presName="Name13" presStyleLbl="parChTrans1D2" presStyleIdx="1" presStyleCnt="3"/>
      <dgm:spPr/>
    </dgm:pt>
    <dgm:pt modelId="{AF596C23-4EF9-49E8-AA78-28DE5CFA3A3E}" type="pres">
      <dgm:prSet presAssocID="{A1ADCFE1-2790-46CB-93FB-F089C997C91B}" presName="childText" presStyleLbl="bgAcc1" presStyleIdx="1" presStyleCnt="3" custScaleY="158757">
        <dgm:presLayoutVars>
          <dgm:bulletEnabled val="1"/>
        </dgm:presLayoutVars>
      </dgm:prSet>
      <dgm:spPr/>
    </dgm:pt>
    <dgm:pt modelId="{775DD070-CD48-4377-999F-BAA4E5139FB5}" type="pres">
      <dgm:prSet presAssocID="{C69295CA-410E-4F76-BDF7-10A111987C55}" presName="root" presStyleCnt="0"/>
      <dgm:spPr/>
    </dgm:pt>
    <dgm:pt modelId="{3639B49F-0BD7-4ED5-93E9-7F1EDFD0C4B5}" type="pres">
      <dgm:prSet presAssocID="{C69295CA-410E-4F76-BDF7-10A111987C55}" presName="rootComposite" presStyleCnt="0"/>
      <dgm:spPr/>
    </dgm:pt>
    <dgm:pt modelId="{A9B9CC35-2588-4BAB-B3D7-5D56FF4B8A12}" type="pres">
      <dgm:prSet presAssocID="{C69295CA-410E-4F76-BDF7-10A111987C55}" presName="rootText" presStyleLbl="node1" presStyleIdx="2" presStyleCnt="3" custScaleY="68248"/>
      <dgm:spPr/>
    </dgm:pt>
    <dgm:pt modelId="{BDA4F96B-BD7A-41DA-87D1-C3FB460513EB}" type="pres">
      <dgm:prSet presAssocID="{C69295CA-410E-4F76-BDF7-10A111987C55}" presName="rootConnector" presStyleLbl="node1" presStyleIdx="2" presStyleCnt="3"/>
      <dgm:spPr/>
    </dgm:pt>
    <dgm:pt modelId="{6809C271-E6A5-4EBB-9C8E-F88375A82300}" type="pres">
      <dgm:prSet presAssocID="{C69295CA-410E-4F76-BDF7-10A111987C55}" presName="childShape" presStyleCnt="0"/>
      <dgm:spPr/>
    </dgm:pt>
    <dgm:pt modelId="{41E45BC8-DF67-4943-9428-2D601B8C64CC}" type="pres">
      <dgm:prSet presAssocID="{64CC4F69-B20E-4AEC-B8F7-C3A0C2ABAEE1}" presName="Name13" presStyleLbl="parChTrans1D2" presStyleIdx="2" presStyleCnt="3"/>
      <dgm:spPr/>
    </dgm:pt>
    <dgm:pt modelId="{99999326-9DFE-4FF7-A9FE-7AAA1202E53A}" type="pres">
      <dgm:prSet presAssocID="{550ACEE2-6D2D-4C93-BE47-90E0C69E8200}" presName="childText" presStyleLbl="bgAcc1" presStyleIdx="2" presStyleCnt="3" custScaleY="158757">
        <dgm:presLayoutVars>
          <dgm:bulletEnabled val="1"/>
        </dgm:presLayoutVars>
      </dgm:prSet>
      <dgm:spPr/>
    </dgm:pt>
  </dgm:ptLst>
  <dgm:cxnLst>
    <dgm:cxn modelId="{D2839E09-9329-46B3-9C58-7C286EDAFC46}" srcId="{33024730-ACBF-4B6E-8542-2F6944458DF0}" destId="{5CE6EAAC-F42C-43A0-8A0D-CDCE5D491287}" srcOrd="0" destOrd="0" parTransId="{7289405B-A14E-4E77-A10F-D423B98D3BDA}" sibTransId="{BA4B45D7-6C2B-4DF2-9F64-81A35867C77F}"/>
    <dgm:cxn modelId="{77D39610-F662-4C74-8C10-3594A98E62E5}" type="presOf" srcId="{4E1504C2-6E31-4F64-B548-59617DC699A5}" destId="{3C98BCB0-D5C6-4C15-B3BB-CE1FAB90F982}" srcOrd="1" destOrd="0" presId="urn:microsoft.com/office/officeart/2005/8/layout/hierarchy3"/>
    <dgm:cxn modelId="{42683C2F-225C-4D33-AF11-6083FC2EA228}" type="presOf" srcId="{33024730-ACBF-4B6E-8542-2F6944458DF0}" destId="{D741B114-B273-4596-B296-145D700E3F67}" srcOrd="0" destOrd="0" presId="urn:microsoft.com/office/officeart/2005/8/layout/hierarchy3"/>
    <dgm:cxn modelId="{08BEF630-B598-4032-B8A3-281D638A915E}" type="presOf" srcId="{33024730-ACBF-4B6E-8542-2F6944458DF0}" destId="{A9CA22B3-7D11-4BE3-AAC9-CDB49DF71ED2}" srcOrd="1" destOrd="0" presId="urn:microsoft.com/office/officeart/2005/8/layout/hierarchy3"/>
    <dgm:cxn modelId="{53651232-3D89-4841-9872-1F112FAAEA1E}" type="presOf" srcId="{1CF0C7C1-79CE-4980-B06F-28FE620754F7}" destId="{67BA2D8E-D563-4ACE-9CD6-D7A756BDBE67}" srcOrd="0" destOrd="0" presId="urn:microsoft.com/office/officeart/2005/8/layout/hierarchy3"/>
    <dgm:cxn modelId="{9F9ED761-3433-40B5-BD32-4D4F987801EA}" type="presOf" srcId="{C69295CA-410E-4F76-BDF7-10A111987C55}" destId="{BDA4F96B-BD7A-41DA-87D1-C3FB460513EB}" srcOrd="1" destOrd="0" presId="urn:microsoft.com/office/officeart/2005/8/layout/hierarchy3"/>
    <dgm:cxn modelId="{DEFEC343-ED12-4DBA-88F6-BBD95B9795CB}" type="presOf" srcId="{64CC4F69-B20E-4AEC-B8F7-C3A0C2ABAEE1}" destId="{41E45BC8-DF67-4943-9428-2D601B8C64CC}" srcOrd="0" destOrd="0" presId="urn:microsoft.com/office/officeart/2005/8/layout/hierarchy3"/>
    <dgm:cxn modelId="{D6EC7665-B15F-43F3-8557-8F9E7A68FFB1}" type="presOf" srcId="{5CE6EAAC-F42C-43A0-8A0D-CDCE5D491287}" destId="{4C2FDD19-12FB-4E43-977B-1D8FFD3B20FA}" srcOrd="0" destOrd="0" presId="urn:microsoft.com/office/officeart/2005/8/layout/hierarchy3"/>
    <dgm:cxn modelId="{15683C7A-4D5E-4684-8085-03E28A6A2D80}" srcId="{C69295CA-410E-4F76-BDF7-10A111987C55}" destId="{550ACEE2-6D2D-4C93-BE47-90E0C69E8200}" srcOrd="0" destOrd="0" parTransId="{64CC4F69-B20E-4AEC-B8F7-C3A0C2ABAEE1}" sibTransId="{A42E885B-7445-4AE8-9461-98ADA3AE45B9}"/>
    <dgm:cxn modelId="{8E426890-5269-4931-A9C8-8CEE3D55B1CE}" srcId="{725B01FC-B98F-40CD-AC83-4B1DBF0CC25C}" destId="{4E1504C2-6E31-4F64-B548-59617DC699A5}" srcOrd="1" destOrd="0" parTransId="{FED7256D-E0B8-41FB-831F-7AC3E3A5B520}" sibTransId="{DDA4F2BD-2B60-429B-B934-08C8551267CE}"/>
    <dgm:cxn modelId="{6A09CE9D-7B12-4158-B86B-479A7A0358B6}" type="presOf" srcId="{7289405B-A14E-4E77-A10F-D423B98D3BDA}" destId="{DA20EA73-DF17-447E-901A-0980D55A4B84}" srcOrd="0" destOrd="0" presId="urn:microsoft.com/office/officeart/2005/8/layout/hierarchy3"/>
    <dgm:cxn modelId="{563929A7-2F4B-4835-9084-2900456BCC95}" type="presOf" srcId="{725B01FC-B98F-40CD-AC83-4B1DBF0CC25C}" destId="{06081F70-D40F-47CE-9083-158131EBAFFF}" srcOrd="0" destOrd="0" presId="urn:microsoft.com/office/officeart/2005/8/layout/hierarchy3"/>
    <dgm:cxn modelId="{C7276CAF-ED25-49D8-A03B-BEB1B4F6A345}" type="presOf" srcId="{4E1504C2-6E31-4F64-B548-59617DC699A5}" destId="{3AA49C21-19AE-418C-9C08-2E4894243682}" srcOrd="0" destOrd="0" presId="urn:microsoft.com/office/officeart/2005/8/layout/hierarchy3"/>
    <dgm:cxn modelId="{13A098BF-0E6E-4E5B-BDF6-5390168ECB3D}" type="presOf" srcId="{C69295CA-410E-4F76-BDF7-10A111987C55}" destId="{A9B9CC35-2588-4BAB-B3D7-5D56FF4B8A12}" srcOrd="0" destOrd="0" presId="urn:microsoft.com/office/officeart/2005/8/layout/hierarchy3"/>
    <dgm:cxn modelId="{9D8F4FD3-6BE9-400D-916D-A97860BC5898}" srcId="{725B01FC-B98F-40CD-AC83-4B1DBF0CC25C}" destId="{C69295CA-410E-4F76-BDF7-10A111987C55}" srcOrd="2" destOrd="0" parTransId="{9EEF763E-B97F-4CF4-B403-716080DC41A7}" sibTransId="{21101628-9D2B-4293-8982-3FA0EC1745D4}"/>
    <dgm:cxn modelId="{078A9BEF-65DF-4A62-927E-15F163E9E2C9}" srcId="{4E1504C2-6E31-4F64-B548-59617DC699A5}" destId="{A1ADCFE1-2790-46CB-93FB-F089C997C91B}" srcOrd="0" destOrd="0" parTransId="{1CF0C7C1-79CE-4980-B06F-28FE620754F7}" sibTransId="{2875FD62-A813-4141-95E6-C340FFB1E172}"/>
    <dgm:cxn modelId="{B97852F7-9E01-4369-8F07-8EDFD0F74818}" type="presOf" srcId="{A1ADCFE1-2790-46CB-93FB-F089C997C91B}" destId="{AF596C23-4EF9-49E8-AA78-28DE5CFA3A3E}" srcOrd="0" destOrd="0" presId="urn:microsoft.com/office/officeart/2005/8/layout/hierarchy3"/>
    <dgm:cxn modelId="{957254FA-C230-4B4D-93E4-E64259B934E1}" srcId="{725B01FC-B98F-40CD-AC83-4B1DBF0CC25C}" destId="{33024730-ACBF-4B6E-8542-2F6944458DF0}" srcOrd="0" destOrd="0" parTransId="{14F4D1E4-CB59-40D1-BDB1-2FB75EE9AE68}" sibTransId="{BEF54D44-C411-4AC3-AEDE-C0B3E4E7AC84}"/>
    <dgm:cxn modelId="{040115FE-965B-49EA-837C-E7EE7CE6EF8D}" type="presOf" srcId="{550ACEE2-6D2D-4C93-BE47-90E0C69E8200}" destId="{99999326-9DFE-4FF7-A9FE-7AAA1202E53A}" srcOrd="0" destOrd="0" presId="urn:microsoft.com/office/officeart/2005/8/layout/hierarchy3"/>
    <dgm:cxn modelId="{A32C8CA8-12C5-4F5C-930B-E6D6CD7F3D45}" type="presParOf" srcId="{06081F70-D40F-47CE-9083-158131EBAFFF}" destId="{7513FE8F-F7FD-4EC4-8CC3-FEDCC30CB699}" srcOrd="0" destOrd="0" presId="urn:microsoft.com/office/officeart/2005/8/layout/hierarchy3"/>
    <dgm:cxn modelId="{0EE179D5-EA1A-4077-B35D-C0329CD5D005}" type="presParOf" srcId="{7513FE8F-F7FD-4EC4-8CC3-FEDCC30CB699}" destId="{B5F096D0-4605-4EDA-84F3-C1BEF64F3AA8}" srcOrd="0" destOrd="0" presId="urn:microsoft.com/office/officeart/2005/8/layout/hierarchy3"/>
    <dgm:cxn modelId="{D32C4560-A048-4F65-AF44-49B36588BF8C}" type="presParOf" srcId="{B5F096D0-4605-4EDA-84F3-C1BEF64F3AA8}" destId="{D741B114-B273-4596-B296-145D700E3F67}" srcOrd="0" destOrd="0" presId="urn:microsoft.com/office/officeart/2005/8/layout/hierarchy3"/>
    <dgm:cxn modelId="{A63919F7-00A9-40BF-B4B5-6AA628ADCE98}" type="presParOf" srcId="{B5F096D0-4605-4EDA-84F3-C1BEF64F3AA8}" destId="{A9CA22B3-7D11-4BE3-AAC9-CDB49DF71ED2}" srcOrd="1" destOrd="0" presId="urn:microsoft.com/office/officeart/2005/8/layout/hierarchy3"/>
    <dgm:cxn modelId="{C5DAAA91-7040-43F2-B395-201953846B41}" type="presParOf" srcId="{7513FE8F-F7FD-4EC4-8CC3-FEDCC30CB699}" destId="{6E6F1BBC-4BE9-463C-B208-975076BF0FC6}" srcOrd="1" destOrd="0" presId="urn:microsoft.com/office/officeart/2005/8/layout/hierarchy3"/>
    <dgm:cxn modelId="{7951CD9E-B741-472F-B1AF-D52AA8FDA2DC}" type="presParOf" srcId="{6E6F1BBC-4BE9-463C-B208-975076BF0FC6}" destId="{DA20EA73-DF17-447E-901A-0980D55A4B84}" srcOrd="0" destOrd="0" presId="urn:microsoft.com/office/officeart/2005/8/layout/hierarchy3"/>
    <dgm:cxn modelId="{C14F39BC-3313-4E57-ABEB-7C99E8AC02C3}" type="presParOf" srcId="{6E6F1BBC-4BE9-463C-B208-975076BF0FC6}" destId="{4C2FDD19-12FB-4E43-977B-1D8FFD3B20FA}" srcOrd="1" destOrd="0" presId="urn:microsoft.com/office/officeart/2005/8/layout/hierarchy3"/>
    <dgm:cxn modelId="{30BCA3EE-2DD1-46DC-97A1-949D239F055B}" type="presParOf" srcId="{06081F70-D40F-47CE-9083-158131EBAFFF}" destId="{8A9587A2-7D80-43B9-B44A-041F09EF29E3}" srcOrd="1" destOrd="0" presId="urn:microsoft.com/office/officeart/2005/8/layout/hierarchy3"/>
    <dgm:cxn modelId="{FC5B9B74-805F-4EF4-B537-EBAE78C34879}" type="presParOf" srcId="{8A9587A2-7D80-43B9-B44A-041F09EF29E3}" destId="{F43D764F-D28A-4646-827B-1B1F5954D726}" srcOrd="0" destOrd="0" presId="urn:microsoft.com/office/officeart/2005/8/layout/hierarchy3"/>
    <dgm:cxn modelId="{4EC9C983-EBF0-45E9-BA42-A9D6E0F6C163}" type="presParOf" srcId="{F43D764F-D28A-4646-827B-1B1F5954D726}" destId="{3AA49C21-19AE-418C-9C08-2E4894243682}" srcOrd="0" destOrd="0" presId="urn:microsoft.com/office/officeart/2005/8/layout/hierarchy3"/>
    <dgm:cxn modelId="{C52FB1AB-7DB9-4F75-9618-B8A280641423}" type="presParOf" srcId="{F43D764F-D28A-4646-827B-1B1F5954D726}" destId="{3C98BCB0-D5C6-4C15-B3BB-CE1FAB90F982}" srcOrd="1" destOrd="0" presId="urn:microsoft.com/office/officeart/2005/8/layout/hierarchy3"/>
    <dgm:cxn modelId="{73AC10E9-9FF2-4727-9D73-3693450BBEF0}" type="presParOf" srcId="{8A9587A2-7D80-43B9-B44A-041F09EF29E3}" destId="{28D8C99C-4F99-414E-8D9A-D5D6A8A374F3}" srcOrd="1" destOrd="0" presId="urn:microsoft.com/office/officeart/2005/8/layout/hierarchy3"/>
    <dgm:cxn modelId="{0EC7DEB9-2BEC-496B-832D-AE667CF5818E}" type="presParOf" srcId="{28D8C99C-4F99-414E-8D9A-D5D6A8A374F3}" destId="{67BA2D8E-D563-4ACE-9CD6-D7A756BDBE67}" srcOrd="0" destOrd="0" presId="urn:microsoft.com/office/officeart/2005/8/layout/hierarchy3"/>
    <dgm:cxn modelId="{FEAFA18D-8561-4A26-A0CC-C251C4B8F057}" type="presParOf" srcId="{28D8C99C-4F99-414E-8D9A-D5D6A8A374F3}" destId="{AF596C23-4EF9-49E8-AA78-28DE5CFA3A3E}" srcOrd="1" destOrd="0" presId="urn:microsoft.com/office/officeart/2005/8/layout/hierarchy3"/>
    <dgm:cxn modelId="{2C4615D3-1E90-447F-99A6-631DCC5AFC0C}" type="presParOf" srcId="{06081F70-D40F-47CE-9083-158131EBAFFF}" destId="{775DD070-CD48-4377-999F-BAA4E5139FB5}" srcOrd="2" destOrd="0" presId="urn:microsoft.com/office/officeart/2005/8/layout/hierarchy3"/>
    <dgm:cxn modelId="{1E18CB35-2502-49D8-A6FB-1BF5D05101E0}" type="presParOf" srcId="{775DD070-CD48-4377-999F-BAA4E5139FB5}" destId="{3639B49F-0BD7-4ED5-93E9-7F1EDFD0C4B5}" srcOrd="0" destOrd="0" presId="urn:microsoft.com/office/officeart/2005/8/layout/hierarchy3"/>
    <dgm:cxn modelId="{9AD559A1-4CE5-41A8-86BB-0CBB51A26973}" type="presParOf" srcId="{3639B49F-0BD7-4ED5-93E9-7F1EDFD0C4B5}" destId="{A9B9CC35-2588-4BAB-B3D7-5D56FF4B8A12}" srcOrd="0" destOrd="0" presId="urn:microsoft.com/office/officeart/2005/8/layout/hierarchy3"/>
    <dgm:cxn modelId="{D41D8F47-91B8-4419-AFAF-069C3A67646E}" type="presParOf" srcId="{3639B49F-0BD7-4ED5-93E9-7F1EDFD0C4B5}" destId="{BDA4F96B-BD7A-41DA-87D1-C3FB460513EB}" srcOrd="1" destOrd="0" presId="urn:microsoft.com/office/officeart/2005/8/layout/hierarchy3"/>
    <dgm:cxn modelId="{B1BD4D48-211A-447C-89A6-6FD04A3F7DEA}" type="presParOf" srcId="{775DD070-CD48-4377-999F-BAA4E5139FB5}" destId="{6809C271-E6A5-4EBB-9C8E-F88375A82300}" srcOrd="1" destOrd="0" presId="urn:microsoft.com/office/officeart/2005/8/layout/hierarchy3"/>
    <dgm:cxn modelId="{E8FBBD15-FF8D-4578-97CA-7B4B69F96AEB}" type="presParOf" srcId="{6809C271-E6A5-4EBB-9C8E-F88375A82300}" destId="{41E45BC8-DF67-4943-9428-2D601B8C64CC}" srcOrd="0" destOrd="0" presId="urn:microsoft.com/office/officeart/2005/8/layout/hierarchy3"/>
    <dgm:cxn modelId="{214DD4D9-2D1F-4915-99A4-C61BFCEA5025}" type="presParOf" srcId="{6809C271-E6A5-4EBB-9C8E-F88375A82300}" destId="{99999326-9DFE-4FF7-A9FE-7AAA1202E53A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7FBB7C4-3284-40DD-8047-FF4817788A41}" type="doc">
      <dgm:prSet loTypeId="urn:microsoft.com/office/officeart/2005/8/layout/vList6" loCatId="list" qsTypeId="urn:microsoft.com/office/officeart/2005/8/quickstyle/simple2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FD1DEAE0-E849-49B2-B56E-5D85A5C2FB6F}">
      <dgm:prSet phldrT="[Text]" custT="1"/>
      <dgm:spPr/>
      <dgm:t>
        <a:bodyPr/>
        <a:lstStyle/>
        <a:p>
          <a:r>
            <a:rPr lang="en-US" sz="4400" dirty="0"/>
            <a:t>Activity Mapping</a:t>
          </a:r>
        </a:p>
      </dgm:t>
    </dgm:pt>
    <dgm:pt modelId="{F1285F54-D7B9-4643-849A-DA97790E0BEB}" type="parTrans" cxnId="{1AA0713D-5E9F-4FB0-960B-F1B0BE329341}">
      <dgm:prSet/>
      <dgm:spPr/>
      <dgm:t>
        <a:bodyPr/>
        <a:lstStyle/>
        <a:p>
          <a:endParaRPr lang="en-US" sz="1200"/>
        </a:p>
      </dgm:t>
    </dgm:pt>
    <dgm:pt modelId="{E340D3BB-6DDF-4958-BD52-C095234A3D55}" type="sibTrans" cxnId="{1AA0713D-5E9F-4FB0-960B-F1B0BE329341}">
      <dgm:prSet/>
      <dgm:spPr/>
      <dgm:t>
        <a:bodyPr/>
        <a:lstStyle/>
        <a:p>
          <a:endParaRPr lang="en-US" sz="1200"/>
        </a:p>
      </dgm:t>
    </dgm:pt>
    <dgm:pt modelId="{469BDC11-0669-42A3-85F8-F36A9CF7D99D}">
      <dgm:prSet phldrT="[Text]" custT="1"/>
      <dgm:spPr/>
      <dgm:t>
        <a:bodyPr/>
        <a:lstStyle/>
        <a:p>
          <a:r>
            <a:rPr lang="en-US" sz="4400" dirty="0"/>
            <a:t>Agility Metering</a:t>
          </a:r>
        </a:p>
      </dgm:t>
    </dgm:pt>
    <dgm:pt modelId="{353A80FE-9C7C-48DC-BAE4-738ABDB568EA}" type="parTrans" cxnId="{5DA50F3F-A8E6-411B-BD00-3B59A71A8202}">
      <dgm:prSet/>
      <dgm:spPr/>
      <dgm:t>
        <a:bodyPr/>
        <a:lstStyle/>
        <a:p>
          <a:endParaRPr lang="en-US" sz="1200"/>
        </a:p>
      </dgm:t>
    </dgm:pt>
    <dgm:pt modelId="{9197C0DF-E938-408A-A168-D56FE6758F6A}" type="sibTrans" cxnId="{5DA50F3F-A8E6-411B-BD00-3B59A71A8202}">
      <dgm:prSet/>
      <dgm:spPr/>
      <dgm:t>
        <a:bodyPr/>
        <a:lstStyle/>
        <a:p>
          <a:endParaRPr lang="en-US" sz="1200"/>
        </a:p>
      </dgm:t>
    </dgm:pt>
    <dgm:pt modelId="{C608A74C-2B71-4506-B8B6-962EBBC2C69C}">
      <dgm:prSet phldrT="[Text]" custT="1"/>
      <dgm:spPr/>
      <dgm:t>
        <a:bodyPr/>
        <a:lstStyle/>
        <a:p>
          <a:r>
            <a:rPr lang="en-US" sz="2000" dirty="0"/>
            <a:t>Degree of lock-in and asset heaviness</a:t>
          </a:r>
        </a:p>
      </dgm:t>
    </dgm:pt>
    <dgm:pt modelId="{701C3613-130B-4389-80FB-4B5F7C7617CE}" type="parTrans" cxnId="{928E969F-321D-42FE-90E4-065F91F7BC92}">
      <dgm:prSet/>
      <dgm:spPr/>
      <dgm:t>
        <a:bodyPr/>
        <a:lstStyle/>
        <a:p>
          <a:endParaRPr lang="en-US" sz="1200"/>
        </a:p>
      </dgm:t>
    </dgm:pt>
    <dgm:pt modelId="{BD55B913-5866-4EB3-BB38-9694E21A1482}" type="sibTrans" cxnId="{928E969F-321D-42FE-90E4-065F91F7BC92}">
      <dgm:prSet/>
      <dgm:spPr/>
      <dgm:t>
        <a:bodyPr/>
        <a:lstStyle/>
        <a:p>
          <a:endParaRPr lang="en-US" sz="1200"/>
        </a:p>
      </dgm:t>
    </dgm:pt>
    <dgm:pt modelId="{E80CD25D-AE1F-477E-85AE-9EB761929D13}">
      <dgm:prSet phldrT="[Text]" custT="1"/>
      <dgm:spPr/>
      <dgm:t>
        <a:bodyPr/>
        <a:lstStyle/>
        <a:p>
          <a:r>
            <a:rPr lang="en-US" sz="2000" dirty="0"/>
            <a:t>Reflects degree of disruption risk and embedded inertia exposure</a:t>
          </a:r>
        </a:p>
      </dgm:t>
    </dgm:pt>
    <dgm:pt modelId="{90C2C558-47EB-4FC8-AC54-FCE6247A92DA}" type="parTrans" cxnId="{3ECC76B6-E553-4D5A-902D-D2DCEAD258F5}">
      <dgm:prSet/>
      <dgm:spPr/>
      <dgm:t>
        <a:bodyPr/>
        <a:lstStyle/>
        <a:p>
          <a:endParaRPr lang="en-US" sz="1200"/>
        </a:p>
      </dgm:t>
    </dgm:pt>
    <dgm:pt modelId="{01242498-66BF-4A23-951D-1F0C41D8FF9D}" type="sibTrans" cxnId="{3ECC76B6-E553-4D5A-902D-D2DCEAD258F5}">
      <dgm:prSet/>
      <dgm:spPr/>
      <dgm:t>
        <a:bodyPr/>
        <a:lstStyle/>
        <a:p>
          <a:endParaRPr lang="en-US" sz="1200"/>
        </a:p>
      </dgm:t>
    </dgm:pt>
    <dgm:pt modelId="{13293459-113D-4B84-AE4C-B800B8592A7E}">
      <dgm:prSet phldrT="[Text]" custT="1"/>
      <dgm:spPr/>
      <dgm:t>
        <a:bodyPr/>
        <a:lstStyle/>
        <a:p>
          <a:r>
            <a:rPr lang="en-US" sz="2000" dirty="0"/>
            <a:t>Reflects balance between agility and resiliency</a:t>
          </a:r>
        </a:p>
      </dgm:t>
    </dgm:pt>
    <dgm:pt modelId="{30272104-E2C2-478D-AFFC-33FC8B8DF9FF}" type="parTrans" cxnId="{A1988767-8E67-435F-8F20-E448774211C9}">
      <dgm:prSet/>
      <dgm:spPr/>
      <dgm:t>
        <a:bodyPr/>
        <a:lstStyle/>
        <a:p>
          <a:endParaRPr lang="en-US" sz="1200"/>
        </a:p>
      </dgm:t>
    </dgm:pt>
    <dgm:pt modelId="{A55702F5-6DDB-40A2-999C-BCF4BA2316A6}" type="sibTrans" cxnId="{A1988767-8E67-435F-8F20-E448774211C9}">
      <dgm:prSet/>
      <dgm:spPr/>
      <dgm:t>
        <a:bodyPr/>
        <a:lstStyle/>
        <a:p>
          <a:endParaRPr lang="en-US" sz="1200"/>
        </a:p>
      </dgm:t>
    </dgm:pt>
    <dgm:pt modelId="{0A386EAE-ADBC-4233-A83D-7B78A59349E9}">
      <dgm:prSet phldrT="[Text]" custT="1"/>
      <dgm:spPr/>
      <dgm:t>
        <a:bodyPr/>
        <a:lstStyle/>
        <a:p>
          <a:r>
            <a:rPr lang="en-US" sz="2000" dirty="0"/>
            <a:t>Ties strategy to business model structure and design/redesign</a:t>
          </a:r>
        </a:p>
      </dgm:t>
    </dgm:pt>
    <dgm:pt modelId="{9384A7DF-A4EB-4515-85AF-BBAAF77B8A23}" type="sibTrans" cxnId="{7E9D71E2-308A-4D17-9556-65BF384FA9F4}">
      <dgm:prSet/>
      <dgm:spPr/>
      <dgm:t>
        <a:bodyPr/>
        <a:lstStyle/>
        <a:p>
          <a:endParaRPr lang="en-US" sz="1200"/>
        </a:p>
      </dgm:t>
    </dgm:pt>
    <dgm:pt modelId="{CA37A1F2-A8AD-476E-9AD8-DD25A233A071}" type="parTrans" cxnId="{7E9D71E2-308A-4D17-9556-65BF384FA9F4}">
      <dgm:prSet/>
      <dgm:spPr/>
      <dgm:t>
        <a:bodyPr/>
        <a:lstStyle/>
        <a:p>
          <a:endParaRPr lang="en-US" sz="1200"/>
        </a:p>
      </dgm:t>
    </dgm:pt>
    <dgm:pt modelId="{C8D89AD1-7B65-4436-8AD1-401B19E80FA2}">
      <dgm:prSet phldrT="[Text]" custT="1"/>
      <dgm:spPr/>
      <dgm:t>
        <a:bodyPr/>
        <a:lstStyle/>
        <a:p>
          <a:r>
            <a:rPr lang="en-US" sz="2000" dirty="0"/>
            <a:t>Defines activities to drive execution</a:t>
          </a:r>
        </a:p>
      </dgm:t>
    </dgm:pt>
    <dgm:pt modelId="{776E91F1-2276-460E-8E9F-1A806E44D244}" type="sibTrans" cxnId="{ADED718A-B34F-48E7-A908-48E70F870E72}">
      <dgm:prSet/>
      <dgm:spPr/>
      <dgm:t>
        <a:bodyPr/>
        <a:lstStyle/>
        <a:p>
          <a:endParaRPr lang="en-US" sz="1200"/>
        </a:p>
      </dgm:t>
    </dgm:pt>
    <dgm:pt modelId="{FB54611A-67F6-43C8-BA67-A28302B03C32}" type="parTrans" cxnId="{ADED718A-B34F-48E7-A908-48E70F870E72}">
      <dgm:prSet/>
      <dgm:spPr/>
      <dgm:t>
        <a:bodyPr/>
        <a:lstStyle/>
        <a:p>
          <a:endParaRPr lang="en-US" sz="1200"/>
        </a:p>
      </dgm:t>
    </dgm:pt>
    <dgm:pt modelId="{804E501B-9088-4D59-BB7C-79ADA9A386F0}" type="pres">
      <dgm:prSet presAssocID="{77FBB7C4-3284-40DD-8047-FF4817788A41}" presName="Name0" presStyleCnt="0">
        <dgm:presLayoutVars>
          <dgm:dir/>
          <dgm:animLvl val="lvl"/>
          <dgm:resizeHandles/>
        </dgm:presLayoutVars>
      </dgm:prSet>
      <dgm:spPr/>
    </dgm:pt>
    <dgm:pt modelId="{63462262-E45B-458A-ABC3-9EFBAC3DA8FA}" type="pres">
      <dgm:prSet presAssocID="{FD1DEAE0-E849-49B2-B56E-5D85A5C2FB6F}" presName="linNode" presStyleCnt="0"/>
      <dgm:spPr/>
    </dgm:pt>
    <dgm:pt modelId="{B198D383-E528-45BA-B6A8-38D2274B5C0B}" type="pres">
      <dgm:prSet presAssocID="{FD1DEAE0-E849-49B2-B56E-5D85A5C2FB6F}" presName="parentShp" presStyleLbl="node1" presStyleIdx="0" presStyleCnt="2">
        <dgm:presLayoutVars>
          <dgm:bulletEnabled val="1"/>
        </dgm:presLayoutVars>
      </dgm:prSet>
      <dgm:spPr/>
    </dgm:pt>
    <dgm:pt modelId="{BB13B6AF-1199-4DCC-AEDD-E9F25743FD47}" type="pres">
      <dgm:prSet presAssocID="{FD1DEAE0-E849-49B2-B56E-5D85A5C2FB6F}" presName="childShp" presStyleLbl="bgAccFollowNode1" presStyleIdx="0" presStyleCnt="2">
        <dgm:presLayoutVars>
          <dgm:bulletEnabled val="1"/>
        </dgm:presLayoutVars>
      </dgm:prSet>
      <dgm:spPr/>
    </dgm:pt>
    <dgm:pt modelId="{B2BFB927-FA61-4B8E-AF41-4D8FE3C84470}" type="pres">
      <dgm:prSet presAssocID="{E340D3BB-6DDF-4958-BD52-C095234A3D55}" presName="spacing" presStyleCnt="0"/>
      <dgm:spPr/>
    </dgm:pt>
    <dgm:pt modelId="{2146430B-7059-464D-A1E3-6D591B532A01}" type="pres">
      <dgm:prSet presAssocID="{469BDC11-0669-42A3-85F8-F36A9CF7D99D}" presName="linNode" presStyleCnt="0"/>
      <dgm:spPr/>
    </dgm:pt>
    <dgm:pt modelId="{8D768670-B29D-4C27-AB8B-AB92BCE4E730}" type="pres">
      <dgm:prSet presAssocID="{469BDC11-0669-42A3-85F8-F36A9CF7D99D}" presName="parentShp" presStyleLbl="node1" presStyleIdx="1" presStyleCnt="2">
        <dgm:presLayoutVars>
          <dgm:bulletEnabled val="1"/>
        </dgm:presLayoutVars>
      </dgm:prSet>
      <dgm:spPr/>
    </dgm:pt>
    <dgm:pt modelId="{8287AE08-F73F-4594-970F-1D5B56B8D7E0}" type="pres">
      <dgm:prSet presAssocID="{469BDC11-0669-42A3-85F8-F36A9CF7D99D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EA73510C-E760-4EA7-B478-99DE1ABB62C5}" type="presOf" srcId="{0A386EAE-ADBC-4233-A83D-7B78A59349E9}" destId="{BB13B6AF-1199-4DCC-AEDD-E9F25743FD47}" srcOrd="0" destOrd="0" presId="urn:microsoft.com/office/officeart/2005/8/layout/vList6"/>
    <dgm:cxn modelId="{D83C470D-5E26-4B31-A39F-914B45FBB43E}" type="presOf" srcId="{E80CD25D-AE1F-477E-85AE-9EB761929D13}" destId="{8287AE08-F73F-4594-970F-1D5B56B8D7E0}" srcOrd="0" destOrd="1" presId="urn:microsoft.com/office/officeart/2005/8/layout/vList6"/>
    <dgm:cxn modelId="{481B0034-EC50-472E-8B90-AEDEC2055D8B}" type="presOf" srcId="{13293459-113D-4B84-AE4C-B800B8592A7E}" destId="{8287AE08-F73F-4594-970F-1D5B56B8D7E0}" srcOrd="0" destOrd="2" presId="urn:microsoft.com/office/officeart/2005/8/layout/vList6"/>
    <dgm:cxn modelId="{1AA0713D-5E9F-4FB0-960B-F1B0BE329341}" srcId="{77FBB7C4-3284-40DD-8047-FF4817788A41}" destId="{FD1DEAE0-E849-49B2-B56E-5D85A5C2FB6F}" srcOrd="0" destOrd="0" parTransId="{F1285F54-D7B9-4643-849A-DA97790E0BEB}" sibTransId="{E340D3BB-6DDF-4958-BD52-C095234A3D55}"/>
    <dgm:cxn modelId="{5DA50F3F-A8E6-411B-BD00-3B59A71A8202}" srcId="{77FBB7C4-3284-40DD-8047-FF4817788A41}" destId="{469BDC11-0669-42A3-85F8-F36A9CF7D99D}" srcOrd="1" destOrd="0" parTransId="{353A80FE-9C7C-48DC-BAE4-738ABDB568EA}" sibTransId="{9197C0DF-E938-408A-A168-D56FE6758F6A}"/>
    <dgm:cxn modelId="{A1988767-8E67-435F-8F20-E448774211C9}" srcId="{469BDC11-0669-42A3-85F8-F36A9CF7D99D}" destId="{13293459-113D-4B84-AE4C-B800B8592A7E}" srcOrd="2" destOrd="0" parTransId="{30272104-E2C2-478D-AFFC-33FC8B8DF9FF}" sibTransId="{A55702F5-6DDB-40A2-999C-BCF4BA2316A6}"/>
    <dgm:cxn modelId="{09C51E69-CC7E-4360-8A5A-F475BAC66C9A}" type="presOf" srcId="{C608A74C-2B71-4506-B8B6-962EBBC2C69C}" destId="{8287AE08-F73F-4594-970F-1D5B56B8D7E0}" srcOrd="0" destOrd="0" presId="urn:microsoft.com/office/officeart/2005/8/layout/vList6"/>
    <dgm:cxn modelId="{65F49272-D8E1-4486-AB07-1D6E37FCCBD1}" type="presOf" srcId="{77FBB7C4-3284-40DD-8047-FF4817788A41}" destId="{804E501B-9088-4D59-BB7C-79ADA9A386F0}" srcOrd="0" destOrd="0" presId="urn:microsoft.com/office/officeart/2005/8/layout/vList6"/>
    <dgm:cxn modelId="{229A4D7B-FD71-49A6-94E0-9F0E6F2518DE}" type="presOf" srcId="{469BDC11-0669-42A3-85F8-F36A9CF7D99D}" destId="{8D768670-B29D-4C27-AB8B-AB92BCE4E730}" srcOrd="0" destOrd="0" presId="urn:microsoft.com/office/officeart/2005/8/layout/vList6"/>
    <dgm:cxn modelId="{ADED718A-B34F-48E7-A908-48E70F870E72}" srcId="{FD1DEAE0-E849-49B2-B56E-5D85A5C2FB6F}" destId="{C8D89AD1-7B65-4436-8AD1-401B19E80FA2}" srcOrd="1" destOrd="0" parTransId="{FB54611A-67F6-43C8-BA67-A28302B03C32}" sibTransId="{776E91F1-2276-460E-8E9F-1A806E44D244}"/>
    <dgm:cxn modelId="{16C2A38B-819C-4234-978F-58F7977EEC7E}" type="presOf" srcId="{FD1DEAE0-E849-49B2-B56E-5D85A5C2FB6F}" destId="{B198D383-E528-45BA-B6A8-38D2274B5C0B}" srcOrd="0" destOrd="0" presId="urn:microsoft.com/office/officeart/2005/8/layout/vList6"/>
    <dgm:cxn modelId="{36A91C93-0982-4ACB-91AA-97F296F856E9}" type="presOf" srcId="{C8D89AD1-7B65-4436-8AD1-401B19E80FA2}" destId="{BB13B6AF-1199-4DCC-AEDD-E9F25743FD47}" srcOrd="0" destOrd="1" presId="urn:microsoft.com/office/officeart/2005/8/layout/vList6"/>
    <dgm:cxn modelId="{928E969F-321D-42FE-90E4-065F91F7BC92}" srcId="{469BDC11-0669-42A3-85F8-F36A9CF7D99D}" destId="{C608A74C-2B71-4506-B8B6-962EBBC2C69C}" srcOrd="0" destOrd="0" parTransId="{701C3613-130B-4389-80FB-4B5F7C7617CE}" sibTransId="{BD55B913-5866-4EB3-BB38-9694E21A1482}"/>
    <dgm:cxn modelId="{3ECC76B6-E553-4D5A-902D-D2DCEAD258F5}" srcId="{469BDC11-0669-42A3-85F8-F36A9CF7D99D}" destId="{E80CD25D-AE1F-477E-85AE-9EB761929D13}" srcOrd="1" destOrd="0" parTransId="{90C2C558-47EB-4FC8-AC54-FCE6247A92DA}" sibTransId="{01242498-66BF-4A23-951D-1F0C41D8FF9D}"/>
    <dgm:cxn modelId="{7E9D71E2-308A-4D17-9556-65BF384FA9F4}" srcId="{FD1DEAE0-E849-49B2-B56E-5D85A5C2FB6F}" destId="{0A386EAE-ADBC-4233-A83D-7B78A59349E9}" srcOrd="0" destOrd="0" parTransId="{CA37A1F2-A8AD-476E-9AD8-DD25A233A071}" sibTransId="{9384A7DF-A4EB-4515-85AF-BBAAF77B8A23}"/>
    <dgm:cxn modelId="{3BF3AFBB-A63E-4A95-97A1-2B677D6B3EFE}" type="presParOf" srcId="{804E501B-9088-4D59-BB7C-79ADA9A386F0}" destId="{63462262-E45B-458A-ABC3-9EFBAC3DA8FA}" srcOrd="0" destOrd="0" presId="urn:microsoft.com/office/officeart/2005/8/layout/vList6"/>
    <dgm:cxn modelId="{FFF87411-3603-4930-A735-318B62DABF72}" type="presParOf" srcId="{63462262-E45B-458A-ABC3-9EFBAC3DA8FA}" destId="{B198D383-E528-45BA-B6A8-38D2274B5C0B}" srcOrd="0" destOrd="0" presId="urn:microsoft.com/office/officeart/2005/8/layout/vList6"/>
    <dgm:cxn modelId="{53CF1623-B12C-467E-8361-5A88D2E4BAD6}" type="presParOf" srcId="{63462262-E45B-458A-ABC3-9EFBAC3DA8FA}" destId="{BB13B6AF-1199-4DCC-AEDD-E9F25743FD47}" srcOrd="1" destOrd="0" presId="urn:microsoft.com/office/officeart/2005/8/layout/vList6"/>
    <dgm:cxn modelId="{9C4D5849-D62F-4EAC-A8CE-312B94F4FBB5}" type="presParOf" srcId="{804E501B-9088-4D59-BB7C-79ADA9A386F0}" destId="{B2BFB927-FA61-4B8E-AF41-4D8FE3C84470}" srcOrd="1" destOrd="0" presId="urn:microsoft.com/office/officeart/2005/8/layout/vList6"/>
    <dgm:cxn modelId="{4C770A32-6220-4CE0-B15C-31E1446F80C8}" type="presParOf" srcId="{804E501B-9088-4D59-BB7C-79ADA9A386F0}" destId="{2146430B-7059-464D-A1E3-6D591B532A01}" srcOrd="2" destOrd="0" presId="urn:microsoft.com/office/officeart/2005/8/layout/vList6"/>
    <dgm:cxn modelId="{2FE4716D-238D-43AB-B69D-E311C2088E51}" type="presParOf" srcId="{2146430B-7059-464D-A1E3-6D591B532A01}" destId="{8D768670-B29D-4C27-AB8B-AB92BCE4E730}" srcOrd="0" destOrd="0" presId="urn:microsoft.com/office/officeart/2005/8/layout/vList6"/>
    <dgm:cxn modelId="{F676D6B9-E851-43F0-A277-8A8D4D0ED6AA}" type="presParOf" srcId="{2146430B-7059-464D-A1E3-6D591B532A01}" destId="{8287AE08-F73F-4594-970F-1D5B56B8D7E0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D52400C-C8B4-47A7-9674-CC0766F8592E}" type="doc">
      <dgm:prSet loTypeId="urn:microsoft.com/office/officeart/2005/8/layout/defaul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9F6F75CF-5A07-4FCE-A11F-B0A1FBBA6C82}">
      <dgm:prSet phldrT="[Text]" custT="1"/>
      <dgm:spPr/>
      <dgm:t>
        <a:bodyPr anchor="t"/>
        <a:lstStyle/>
        <a:p>
          <a:r>
            <a:rPr lang="en-US" sz="2800" dirty="0"/>
            <a:t>Value Logic</a:t>
          </a:r>
        </a:p>
        <a:p>
          <a:r>
            <a:rPr lang="en-US" sz="2000" dirty="0"/>
            <a:t>Matching Product/Services to Customer Needs</a:t>
          </a:r>
        </a:p>
      </dgm:t>
    </dgm:pt>
    <dgm:pt modelId="{522B080B-5A26-47B7-8488-BABEC11468F2}" type="parTrans" cxnId="{845FAC8B-D5A7-4665-A42B-2B83C1651904}">
      <dgm:prSet/>
      <dgm:spPr/>
      <dgm:t>
        <a:bodyPr/>
        <a:lstStyle/>
        <a:p>
          <a:endParaRPr lang="en-US"/>
        </a:p>
      </dgm:t>
    </dgm:pt>
    <dgm:pt modelId="{310187D8-CE94-4AFC-9306-ACF988C31C53}" type="sibTrans" cxnId="{845FAC8B-D5A7-4665-A42B-2B83C1651904}">
      <dgm:prSet/>
      <dgm:spPr/>
      <dgm:t>
        <a:bodyPr/>
        <a:lstStyle/>
        <a:p>
          <a:endParaRPr lang="en-US"/>
        </a:p>
      </dgm:t>
    </dgm:pt>
    <dgm:pt modelId="{B996AA4B-1733-4D73-BA99-5ADBF364106E}">
      <dgm:prSet phldrT="[Text]" custT="1"/>
      <dgm:spPr/>
      <dgm:t>
        <a:bodyPr/>
        <a:lstStyle/>
        <a:p>
          <a:r>
            <a:rPr lang="en-US" sz="2800" dirty="0"/>
            <a:t>Market Logic</a:t>
          </a:r>
        </a:p>
        <a:p>
          <a:r>
            <a:rPr lang="en-US" sz="2000" dirty="0"/>
            <a:t>Demand Creation to Revenue Conversion – are the mechanics in place?</a:t>
          </a:r>
        </a:p>
      </dgm:t>
    </dgm:pt>
    <dgm:pt modelId="{E773E19B-BD98-4E5C-A4FE-73E850DA451E}" type="parTrans" cxnId="{7DA66F9A-267C-4D72-8E46-50A660199D7C}">
      <dgm:prSet/>
      <dgm:spPr/>
      <dgm:t>
        <a:bodyPr/>
        <a:lstStyle/>
        <a:p>
          <a:endParaRPr lang="en-US"/>
        </a:p>
      </dgm:t>
    </dgm:pt>
    <dgm:pt modelId="{9628C0C5-F0EB-45B0-A236-20BF29D80E74}" type="sibTrans" cxnId="{7DA66F9A-267C-4D72-8E46-50A660199D7C}">
      <dgm:prSet/>
      <dgm:spPr/>
      <dgm:t>
        <a:bodyPr/>
        <a:lstStyle/>
        <a:p>
          <a:endParaRPr lang="en-US"/>
        </a:p>
      </dgm:t>
    </dgm:pt>
    <dgm:pt modelId="{97233A05-A128-47A1-85F0-E0B0DBC8FB01}">
      <dgm:prSet phldrT="[Text]" custT="1"/>
      <dgm:spPr/>
      <dgm:t>
        <a:bodyPr/>
        <a:lstStyle/>
        <a:p>
          <a:r>
            <a:rPr lang="en-US" sz="2800" dirty="0"/>
            <a:t>Business Logic</a:t>
          </a:r>
        </a:p>
        <a:p>
          <a:r>
            <a:rPr lang="en-US" sz="2000" dirty="0"/>
            <a:t>Strategic Initiatives and Outcomes…matched to capabilities</a:t>
          </a:r>
        </a:p>
      </dgm:t>
    </dgm:pt>
    <dgm:pt modelId="{7C96B8CC-A77E-4C85-A3E8-2DC4D0A71A37}" type="parTrans" cxnId="{5D6AD74A-57D9-4FBB-881C-4417F49361CA}">
      <dgm:prSet/>
      <dgm:spPr/>
      <dgm:t>
        <a:bodyPr/>
        <a:lstStyle/>
        <a:p>
          <a:endParaRPr lang="en-US"/>
        </a:p>
      </dgm:t>
    </dgm:pt>
    <dgm:pt modelId="{42972046-67B6-405D-87F1-DC6A4556C02F}" type="sibTrans" cxnId="{5D6AD74A-57D9-4FBB-881C-4417F49361CA}">
      <dgm:prSet/>
      <dgm:spPr/>
      <dgm:t>
        <a:bodyPr/>
        <a:lstStyle/>
        <a:p>
          <a:endParaRPr lang="en-US"/>
        </a:p>
      </dgm:t>
    </dgm:pt>
    <dgm:pt modelId="{3A72F3E3-3B6E-4DC1-A4E3-091D131E34BC}">
      <dgm:prSet phldrT="[Text]" custT="1"/>
      <dgm:spPr/>
      <dgm:t>
        <a:bodyPr/>
        <a:lstStyle/>
        <a:p>
          <a:r>
            <a:rPr lang="en-US" sz="2800" dirty="0"/>
            <a:t>Value Creation Logic</a:t>
          </a:r>
        </a:p>
        <a:p>
          <a:r>
            <a:rPr lang="en-US" sz="2000" dirty="0"/>
            <a:t>Resources &amp; Processes – can we deliver?</a:t>
          </a:r>
        </a:p>
      </dgm:t>
    </dgm:pt>
    <dgm:pt modelId="{F53F3570-2F34-48B6-952F-75D9E982976E}" type="parTrans" cxnId="{3DB74FBB-5B61-4259-90E0-40ECB2BEA294}">
      <dgm:prSet/>
      <dgm:spPr/>
      <dgm:t>
        <a:bodyPr/>
        <a:lstStyle/>
        <a:p>
          <a:endParaRPr lang="en-US"/>
        </a:p>
      </dgm:t>
    </dgm:pt>
    <dgm:pt modelId="{2C19345F-B97A-4614-AF6F-896CB1EA83F6}" type="sibTrans" cxnId="{3DB74FBB-5B61-4259-90E0-40ECB2BEA294}">
      <dgm:prSet/>
      <dgm:spPr/>
      <dgm:t>
        <a:bodyPr/>
        <a:lstStyle/>
        <a:p>
          <a:endParaRPr lang="en-US"/>
        </a:p>
      </dgm:t>
    </dgm:pt>
    <dgm:pt modelId="{E2B01E04-6E18-4215-9A24-18B6D571005F}">
      <dgm:prSet phldrT="[Text]" custT="1"/>
      <dgm:spPr/>
      <dgm:t>
        <a:bodyPr anchor="t"/>
        <a:lstStyle/>
        <a:p>
          <a:r>
            <a:rPr lang="en-US" sz="2800" dirty="0"/>
            <a:t>Risk Logic</a:t>
          </a:r>
        </a:p>
        <a:p>
          <a:r>
            <a:rPr lang="en-US" sz="2000" dirty="0"/>
            <a:t>Degree of risk shift and potential exposure</a:t>
          </a:r>
        </a:p>
      </dgm:t>
    </dgm:pt>
    <dgm:pt modelId="{3A81A0EF-F1BA-48D7-A30C-4EDE95A97797}" type="parTrans" cxnId="{61475A5F-3B96-4C22-A43F-BC4CCE9D9D11}">
      <dgm:prSet/>
      <dgm:spPr/>
      <dgm:t>
        <a:bodyPr/>
        <a:lstStyle/>
        <a:p>
          <a:endParaRPr lang="en-US"/>
        </a:p>
      </dgm:t>
    </dgm:pt>
    <dgm:pt modelId="{38F548BA-169E-42E5-8A39-CB2C6A9AA48B}" type="sibTrans" cxnId="{61475A5F-3B96-4C22-A43F-BC4CCE9D9D11}">
      <dgm:prSet/>
      <dgm:spPr/>
      <dgm:t>
        <a:bodyPr/>
        <a:lstStyle/>
        <a:p>
          <a:endParaRPr lang="en-US"/>
        </a:p>
      </dgm:t>
    </dgm:pt>
    <dgm:pt modelId="{BAE2CC44-645B-4FFA-95D4-2553095C90BC}" type="pres">
      <dgm:prSet presAssocID="{0D52400C-C8B4-47A7-9674-CC0766F8592E}" presName="diagram" presStyleCnt="0">
        <dgm:presLayoutVars>
          <dgm:dir/>
          <dgm:resizeHandles val="exact"/>
        </dgm:presLayoutVars>
      </dgm:prSet>
      <dgm:spPr/>
    </dgm:pt>
    <dgm:pt modelId="{4DAB0864-4A23-4F2E-9E59-E74010BCF2E0}" type="pres">
      <dgm:prSet presAssocID="{9F6F75CF-5A07-4FCE-A11F-B0A1FBBA6C82}" presName="node" presStyleLbl="node1" presStyleIdx="0" presStyleCnt="5" custLinFactNeighborX="-47836" custLinFactNeighborY="87284">
        <dgm:presLayoutVars>
          <dgm:bulletEnabled val="1"/>
        </dgm:presLayoutVars>
      </dgm:prSet>
      <dgm:spPr/>
    </dgm:pt>
    <dgm:pt modelId="{A125D24D-987F-4DEC-BB62-6120D5882772}" type="pres">
      <dgm:prSet presAssocID="{310187D8-CE94-4AFC-9306-ACF988C31C53}" presName="sibTrans" presStyleCnt="0"/>
      <dgm:spPr/>
    </dgm:pt>
    <dgm:pt modelId="{F664A4FE-8C72-4D68-9003-88E1EB09F23D}" type="pres">
      <dgm:prSet presAssocID="{B996AA4B-1733-4D73-BA99-5ADBF364106E}" presName="node" presStyleLbl="node1" presStyleIdx="1" presStyleCnt="5" custLinFactNeighborX="-55000" custLinFactNeighborY="87038">
        <dgm:presLayoutVars>
          <dgm:bulletEnabled val="1"/>
        </dgm:presLayoutVars>
      </dgm:prSet>
      <dgm:spPr/>
    </dgm:pt>
    <dgm:pt modelId="{62F37DC6-4AA8-4022-832C-11BC43CDF910}" type="pres">
      <dgm:prSet presAssocID="{9628C0C5-F0EB-45B0-A236-20BF29D80E74}" presName="sibTrans" presStyleCnt="0"/>
      <dgm:spPr/>
    </dgm:pt>
    <dgm:pt modelId="{2EAE9146-079D-4F3F-B025-81D8B44A8DE9}" type="pres">
      <dgm:prSet presAssocID="{97233A05-A128-47A1-85F0-E0B0DBC8FB01}" presName="node" presStyleLbl="node1" presStyleIdx="2" presStyleCnt="5" custLinFactNeighborX="-3829" custLinFactNeighborY="83335">
        <dgm:presLayoutVars>
          <dgm:bulletEnabled val="1"/>
        </dgm:presLayoutVars>
      </dgm:prSet>
      <dgm:spPr/>
    </dgm:pt>
    <dgm:pt modelId="{79D2E09D-D689-4BDA-A596-4C26528BF369}" type="pres">
      <dgm:prSet presAssocID="{42972046-67B6-405D-87F1-DC6A4556C02F}" presName="sibTrans" presStyleCnt="0"/>
      <dgm:spPr/>
    </dgm:pt>
    <dgm:pt modelId="{01EC87A7-300E-4B23-AD0C-5FB4F4C4CC05}" type="pres">
      <dgm:prSet presAssocID="{3A72F3E3-3B6E-4DC1-A4E3-091D131E34BC}" presName="node" presStyleLbl="node1" presStyleIdx="3" presStyleCnt="5" custLinFactNeighborX="47836" custLinFactNeighborY="-28784">
        <dgm:presLayoutVars>
          <dgm:bulletEnabled val="1"/>
        </dgm:presLayoutVars>
      </dgm:prSet>
      <dgm:spPr/>
    </dgm:pt>
    <dgm:pt modelId="{7357FA15-CA1A-49F1-BB5B-4CC45B314935}" type="pres">
      <dgm:prSet presAssocID="{2C19345F-B97A-4614-AF6F-896CB1EA83F6}" presName="sibTrans" presStyleCnt="0"/>
      <dgm:spPr/>
    </dgm:pt>
    <dgm:pt modelId="{8A219644-7AD1-4192-9AD9-8E5F296BD1E2}" type="pres">
      <dgm:prSet presAssocID="{E2B01E04-6E18-4215-9A24-18B6D571005F}" presName="node" presStyleLbl="node1" presStyleIdx="4" presStyleCnt="5" custLinFactNeighborX="57239" custLinFactNeighborY="-32955">
        <dgm:presLayoutVars>
          <dgm:bulletEnabled val="1"/>
        </dgm:presLayoutVars>
      </dgm:prSet>
      <dgm:spPr/>
    </dgm:pt>
  </dgm:ptLst>
  <dgm:cxnLst>
    <dgm:cxn modelId="{25761813-A9C6-43B5-81E0-2431B31D8A8F}" type="presOf" srcId="{97233A05-A128-47A1-85F0-E0B0DBC8FB01}" destId="{2EAE9146-079D-4F3F-B025-81D8B44A8DE9}" srcOrd="0" destOrd="0" presId="urn:microsoft.com/office/officeart/2005/8/layout/default"/>
    <dgm:cxn modelId="{61475A5F-3B96-4C22-A43F-BC4CCE9D9D11}" srcId="{0D52400C-C8B4-47A7-9674-CC0766F8592E}" destId="{E2B01E04-6E18-4215-9A24-18B6D571005F}" srcOrd="4" destOrd="0" parTransId="{3A81A0EF-F1BA-48D7-A30C-4EDE95A97797}" sibTransId="{38F548BA-169E-42E5-8A39-CB2C6A9AA48B}"/>
    <dgm:cxn modelId="{5D6AD74A-57D9-4FBB-881C-4417F49361CA}" srcId="{0D52400C-C8B4-47A7-9674-CC0766F8592E}" destId="{97233A05-A128-47A1-85F0-E0B0DBC8FB01}" srcOrd="2" destOrd="0" parTransId="{7C96B8CC-A77E-4C85-A3E8-2DC4D0A71A37}" sibTransId="{42972046-67B6-405D-87F1-DC6A4556C02F}"/>
    <dgm:cxn modelId="{845FAC8B-D5A7-4665-A42B-2B83C1651904}" srcId="{0D52400C-C8B4-47A7-9674-CC0766F8592E}" destId="{9F6F75CF-5A07-4FCE-A11F-B0A1FBBA6C82}" srcOrd="0" destOrd="0" parTransId="{522B080B-5A26-47B7-8488-BABEC11468F2}" sibTransId="{310187D8-CE94-4AFC-9306-ACF988C31C53}"/>
    <dgm:cxn modelId="{3B3C3E8D-EA28-47FA-8157-8693CE636B1A}" type="presOf" srcId="{3A72F3E3-3B6E-4DC1-A4E3-091D131E34BC}" destId="{01EC87A7-300E-4B23-AD0C-5FB4F4C4CC05}" srcOrd="0" destOrd="0" presId="urn:microsoft.com/office/officeart/2005/8/layout/default"/>
    <dgm:cxn modelId="{07151998-CF16-437F-8000-96CDD9A8EA16}" type="presOf" srcId="{B996AA4B-1733-4D73-BA99-5ADBF364106E}" destId="{F664A4FE-8C72-4D68-9003-88E1EB09F23D}" srcOrd="0" destOrd="0" presId="urn:microsoft.com/office/officeart/2005/8/layout/default"/>
    <dgm:cxn modelId="{7DA66F9A-267C-4D72-8E46-50A660199D7C}" srcId="{0D52400C-C8B4-47A7-9674-CC0766F8592E}" destId="{B996AA4B-1733-4D73-BA99-5ADBF364106E}" srcOrd="1" destOrd="0" parTransId="{E773E19B-BD98-4E5C-A4FE-73E850DA451E}" sibTransId="{9628C0C5-F0EB-45B0-A236-20BF29D80E74}"/>
    <dgm:cxn modelId="{B66B69B3-7257-4D65-93F2-603B63E297B2}" type="presOf" srcId="{9F6F75CF-5A07-4FCE-A11F-B0A1FBBA6C82}" destId="{4DAB0864-4A23-4F2E-9E59-E74010BCF2E0}" srcOrd="0" destOrd="0" presId="urn:microsoft.com/office/officeart/2005/8/layout/default"/>
    <dgm:cxn modelId="{3DB74FBB-5B61-4259-90E0-40ECB2BEA294}" srcId="{0D52400C-C8B4-47A7-9674-CC0766F8592E}" destId="{3A72F3E3-3B6E-4DC1-A4E3-091D131E34BC}" srcOrd="3" destOrd="0" parTransId="{F53F3570-2F34-48B6-952F-75D9E982976E}" sibTransId="{2C19345F-B97A-4614-AF6F-896CB1EA83F6}"/>
    <dgm:cxn modelId="{E67A39C0-997C-4EE4-95FC-DCC6C796A5BF}" type="presOf" srcId="{E2B01E04-6E18-4215-9A24-18B6D571005F}" destId="{8A219644-7AD1-4192-9AD9-8E5F296BD1E2}" srcOrd="0" destOrd="0" presId="urn:microsoft.com/office/officeart/2005/8/layout/default"/>
    <dgm:cxn modelId="{07A910EC-24C9-4D38-B6AF-284913F0621F}" type="presOf" srcId="{0D52400C-C8B4-47A7-9674-CC0766F8592E}" destId="{BAE2CC44-645B-4FFA-95D4-2553095C90BC}" srcOrd="0" destOrd="0" presId="urn:microsoft.com/office/officeart/2005/8/layout/default"/>
    <dgm:cxn modelId="{47E4F002-199A-45ED-A875-BCD5DE8A78C2}" type="presParOf" srcId="{BAE2CC44-645B-4FFA-95D4-2553095C90BC}" destId="{4DAB0864-4A23-4F2E-9E59-E74010BCF2E0}" srcOrd="0" destOrd="0" presId="urn:microsoft.com/office/officeart/2005/8/layout/default"/>
    <dgm:cxn modelId="{3021BBC1-FAAF-47C5-9293-8DF0EAA495EF}" type="presParOf" srcId="{BAE2CC44-645B-4FFA-95D4-2553095C90BC}" destId="{A125D24D-987F-4DEC-BB62-6120D5882772}" srcOrd="1" destOrd="0" presId="urn:microsoft.com/office/officeart/2005/8/layout/default"/>
    <dgm:cxn modelId="{4D6E214A-EF9C-43A4-ABB3-11222CD6C78F}" type="presParOf" srcId="{BAE2CC44-645B-4FFA-95D4-2553095C90BC}" destId="{F664A4FE-8C72-4D68-9003-88E1EB09F23D}" srcOrd="2" destOrd="0" presId="urn:microsoft.com/office/officeart/2005/8/layout/default"/>
    <dgm:cxn modelId="{8DB3CFA3-AE2A-40F0-B1C4-55B035DD226F}" type="presParOf" srcId="{BAE2CC44-645B-4FFA-95D4-2553095C90BC}" destId="{62F37DC6-4AA8-4022-832C-11BC43CDF910}" srcOrd="3" destOrd="0" presId="urn:microsoft.com/office/officeart/2005/8/layout/default"/>
    <dgm:cxn modelId="{CCBBEEFF-7C8C-497D-B73A-68E8C4A0CADA}" type="presParOf" srcId="{BAE2CC44-645B-4FFA-95D4-2553095C90BC}" destId="{2EAE9146-079D-4F3F-B025-81D8B44A8DE9}" srcOrd="4" destOrd="0" presId="urn:microsoft.com/office/officeart/2005/8/layout/default"/>
    <dgm:cxn modelId="{CAC1DFFF-A2C8-46F5-82A3-55DF048CE67D}" type="presParOf" srcId="{BAE2CC44-645B-4FFA-95D4-2553095C90BC}" destId="{79D2E09D-D689-4BDA-A596-4C26528BF369}" srcOrd="5" destOrd="0" presId="urn:microsoft.com/office/officeart/2005/8/layout/default"/>
    <dgm:cxn modelId="{72B30E12-2502-420C-AB53-196A46463CA9}" type="presParOf" srcId="{BAE2CC44-645B-4FFA-95D4-2553095C90BC}" destId="{01EC87A7-300E-4B23-AD0C-5FB4F4C4CC05}" srcOrd="6" destOrd="0" presId="urn:microsoft.com/office/officeart/2005/8/layout/default"/>
    <dgm:cxn modelId="{DC06143C-C107-48F7-A886-14D375BE5247}" type="presParOf" srcId="{BAE2CC44-645B-4FFA-95D4-2553095C90BC}" destId="{7357FA15-CA1A-49F1-BB5B-4CC45B314935}" srcOrd="7" destOrd="0" presId="urn:microsoft.com/office/officeart/2005/8/layout/default"/>
    <dgm:cxn modelId="{62419C50-BEA7-484D-A000-463F5114C3A4}" type="presParOf" srcId="{BAE2CC44-645B-4FFA-95D4-2553095C90BC}" destId="{8A219644-7AD1-4192-9AD9-8E5F296BD1E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761E3069-E954-419F-858E-040EDA3C4930}" type="doc">
      <dgm:prSet loTypeId="urn:microsoft.com/office/officeart/2005/8/layout/hierarchy2" loCatId="hierarchy" qsTypeId="urn:microsoft.com/office/officeart/2005/8/quickstyle/simple2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5AE96322-C581-4CBA-89E6-B46AEB66526D}">
      <dgm:prSet phldrT="[Text]"/>
      <dgm:spPr/>
      <dgm:t>
        <a:bodyPr/>
        <a:lstStyle/>
        <a:p>
          <a:r>
            <a:rPr lang="en-US" dirty="0"/>
            <a:t>Strategy Identification</a:t>
          </a:r>
        </a:p>
      </dgm:t>
    </dgm:pt>
    <dgm:pt modelId="{40157D7A-9CD4-4535-8F48-D96E0092393E}" type="parTrans" cxnId="{D5B4D239-09B2-4BBC-ADC6-B134749EFCE1}">
      <dgm:prSet/>
      <dgm:spPr/>
      <dgm:t>
        <a:bodyPr/>
        <a:lstStyle/>
        <a:p>
          <a:endParaRPr lang="en-US"/>
        </a:p>
      </dgm:t>
    </dgm:pt>
    <dgm:pt modelId="{31E68E60-D09E-4075-9075-F7E9D5BE9702}" type="sibTrans" cxnId="{D5B4D239-09B2-4BBC-ADC6-B134749EFCE1}">
      <dgm:prSet/>
      <dgm:spPr/>
      <dgm:t>
        <a:bodyPr/>
        <a:lstStyle/>
        <a:p>
          <a:endParaRPr lang="en-US"/>
        </a:p>
      </dgm:t>
    </dgm:pt>
    <dgm:pt modelId="{3087C2FB-5140-456C-AB6F-37FE40BD6A8B}">
      <dgm:prSet phldrT="[Text]"/>
      <dgm:spPr/>
      <dgm:t>
        <a:bodyPr/>
        <a:lstStyle/>
        <a:p>
          <a:r>
            <a:rPr lang="en-US" dirty="0"/>
            <a:t>Revenue Model</a:t>
          </a:r>
        </a:p>
      </dgm:t>
    </dgm:pt>
    <dgm:pt modelId="{D0E4C58A-9DF2-46C2-97BD-B6A3676292BE}" type="parTrans" cxnId="{D29BFE8D-68FA-4A28-AD52-7459046DADCE}">
      <dgm:prSet/>
      <dgm:spPr/>
      <dgm:t>
        <a:bodyPr/>
        <a:lstStyle/>
        <a:p>
          <a:endParaRPr lang="en-US"/>
        </a:p>
      </dgm:t>
    </dgm:pt>
    <dgm:pt modelId="{A93C1F8E-D173-461C-A926-BE49F7B02A13}" type="sibTrans" cxnId="{D29BFE8D-68FA-4A28-AD52-7459046DADCE}">
      <dgm:prSet/>
      <dgm:spPr/>
      <dgm:t>
        <a:bodyPr/>
        <a:lstStyle/>
        <a:p>
          <a:endParaRPr lang="en-US"/>
        </a:p>
      </dgm:t>
    </dgm:pt>
    <dgm:pt modelId="{4F23679C-32AB-47D6-BDC1-587208D521A8}">
      <dgm:prSet phldrT="[Text]"/>
      <dgm:spPr/>
      <dgm:t>
        <a:bodyPr/>
        <a:lstStyle/>
        <a:p>
          <a:r>
            <a:rPr lang="en-US" dirty="0"/>
            <a:t>Profitability, Cash Flow, Volatility &amp; Predictability</a:t>
          </a:r>
        </a:p>
      </dgm:t>
    </dgm:pt>
    <dgm:pt modelId="{BA251C96-5823-480B-B50F-6C816923F98C}" type="parTrans" cxnId="{2CB094C7-AFDD-46F9-AFED-2392A1B4EEE0}">
      <dgm:prSet/>
      <dgm:spPr/>
      <dgm:t>
        <a:bodyPr/>
        <a:lstStyle/>
        <a:p>
          <a:endParaRPr lang="en-US"/>
        </a:p>
      </dgm:t>
    </dgm:pt>
    <dgm:pt modelId="{2E99AB2C-9284-4E54-9768-3EAF9310D4D1}" type="sibTrans" cxnId="{2CB094C7-AFDD-46F9-AFED-2392A1B4EEE0}">
      <dgm:prSet/>
      <dgm:spPr/>
      <dgm:t>
        <a:bodyPr/>
        <a:lstStyle/>
        <a:p>
          <a:endParaRPr lang="en-US"/>
        </a:p>
      </dgm:t>
    </dgm:pt>
    <dgm:pt modelId="{EF6CD839-9A62-4697-99D7-087FA7D124C3}">
      <dgm:prSet phldrT="[Text]"/>
      <dgm:spPr/>
      <dgm:t>
        <a:bodyPr/>
        <a:lstStyle/>
        <a:p>
          <a:r>
            <a:rPr lang="en-US" dirty="0"/>
            <a:t>Asset Model</a:t>
          </a:r>
        </a:p>
      </dgm:t>
    </dgm:pt>
    <dgm:pt modelId="{A7E0BB1B-FF30-4398-AAEA-A3C88DB38C34}" type="parTrans" cxnId="{0081FCBF-A674-4DB3-989A-D4013849FFE0}">
      <dgm:prSet/>
      <dgm:spPr/>
      <dgm:t>
        <a:bodyPr/>
        <a:lstStyle/>
        <a:p>
          <a:endParaRPr lang="en-US"/>
        </a:p>
      </dgm:t>
    </dgm:pt>
    <dgm:pt modelId="{3F4FF873-BF40-4879-AF71-8E5BC336DD8A}" type="sibTrans" cxnId="{0081FCBF-A674-4DB3-989A-D4013849FFE0}">
      <dgm:prSet/>
      <dgm:spPr/>
      <dgm:t>
        <a:bodyPr/>
        <a:lstStyle/>
        <a:p>
          <a:endParaRPr lang="en-US"/>
        </a:p>
      </dgm:t>
    </dgm:pt>
    <dgm:pt modelId="{DE581D4D-F90B-4CFD-9E74-3203D924882B}">
      <dgm:prSet phldrT="[Text]"/>
      <dgm:spPr/>
      <dgm:t>
        <a:bodyPr/>
        <a:lstStyle/>
        <a:p>
          <a:r>
            <a:rPr lang="en-US" dirty="0"/>
            <a:t>Asset Investment Requirements</a:t>
          </a:r>
        </a:p>
      </dgm:t>
    </dgm:pt>
    <dgm:pt modelId="{CF0EE2D3-084C-4E4A-8504-0BD08EDB4312}" type="parTrans" cxnId="{4BD2DF5E-BE43-4C12-8A08-89B03AA4C22E}">
      <dgm:prSet/>
      <dgm:spPr/>
      <dgm:t>
        <a:bodyPr/>
        <a:lstStyle/>
        <a:p>
          <a:endParaRPr lang="en-US"/>
        </a:p>
      </dgm:t>
    </dgm:pt>
    <dgm:pt modelId="{36B5EFB9-3669-490E-A380-467FE289C633}" type="sibTrans" cxnId="{4BD2DF5E-BE43-4C12-8A08-89B03AA4C22E}">
      <dgm:prSet/>
      <dgm:spPr/>
      <dgm:t>
        <a:bodyPr/>
        <a:lstStyle/>
        <a:p>
          <a:endParaRPr lang="en-US"/>
        </a:p>
      </dgm:t>
    </dgm:pt>
    <dgm:pt modelId="{0A50997B-38ED-4A21-A482-14400403581A}">
      <dgm:prSet/>
      <dgm:spPr/>
      <dgm:t>
        <a:bodyPr/>
        <a:lstStyle/>
        <a:p>
          <a:r>
            <a:rPr lang="en-US" dirty="0"/>
            <a:t>Opportunity Identification</a:t>
          </a:r>
        </a:p>
      </dgm:t>
    </dgm:pt>
    <dgm:pt modelId="{AF501964-D853-4479-B300-76B1B4C6059B}" type="parTrans" cxnId="{8DD2BEA7-A3B5-4896-A8FE-22F5A56E0A14}">
      <dgm:prSet/>
      <dgm:spPr/>
      <dgm:t>
        <a:bodyPr/>
        <a:lstStyle/>
        <a:p>
          <a:endParaRPr lang="en-US"/>
        </a:p>
      </dgm:t>
    </dgm:pt>
    <dgm:pt modelId="{FCCAE9B9-9696-4932-A9AA-528B86D6889C}" type="sibTrans" cxnId="{8DD2BEA7-A3B5-4896-A8FE-22F5A56E0A14}">
      <dgm:prSet/>
      <dgm:spPr/>
      <dgm:t>
        <a:bodyPr/>
        <a:lstStyle/>
        <a:p>
          <a:endParaRPr lang="en-US"/>
        </a:p>
      </dgm:t>
    </dgm:pt>
    <dgm:pt modelId="{1BF12022-CEB8-44B0-9654-F1D395389B1A}">
      <dgm:prSet/>
      <dgm:spPr/>
      <dgm:t>
        <a:bodyPr/>
        <a:lstStyle/>
        <a:p>
          <a:r>
            <a:rPr lang="en-US" dirty="0"/>
            <a:t>External Financing Requirements</a:t>
          </a:r>
        </a:p>
      </dgm:t>
    </dgm:pt>
    <dgm:pt modelId="{C2BBEC7A-77A7-4FFD-90A2-D8466161D752}" type="parTrans" cxnId="{57046F35-B75B-40B1-85E1-B7506468713B}">
      <dgm:prSet/>
      <dgm:spPr/>
      <dgm:t>
        <a:bodyPr/>
        <a:lstStyle/>
        <a:p>
          <a:endParaRPr lang="en-US"/>
        </a:p>
      </dgm:t>
    </dgm:pt>
    <dgm:pt modelId="{79305947-BAEB-41A0-B47E-430E201406C8}" type="sibTrans" cxnId="{57046F35-B75B-40B1-85E1-B7506468713B}">
      <dgm:prSet/>
      <dgm:spPr/>
      <dgm:t>
        <a:bodyPr/>
        <a:lstStyle/>
        <a:p>
          <a:endParaRPr lang="en-US"/>
        </a:p>
      </dgm:t>
    </dgm:pt>
    <dgm:pt modelId="{F9B7C8F9-D8A1-49D2-A9B9-CC18CDCDF030}">
      <dgm:prSet/>
      <dgm:spPr/>
      <dgm:t>
        <a:bodyPr/>
        <a:lstStyle/>
        <a:p>
          <a:r>
            <a:rPr lang="en-US" dirty="0"/>
            <a:t>Amount, Timing,  Duration</a:t>
          </a:r>
        </a:p>
      </dgm:t>
    </dgm:pt>
    <dgm:pt modelId="{930A4DE8-FBD5-42D9-96F0-FF6A87944C04}" type="parTrans" cxnId="{6E99CE61-9786-4070-8BAA-368F6B548002}">
      <dgm:prSet/>
      <dgm:spPr/>
      <dgm:t>
        <a:bodyPr/>
        <a:lstStyle/>
        <a:p>
          <a:endParaRPr lang="en-US"/>
        </a:p>
      </dgm:t>
    </dgm:pt>
    <dgm:pt modelId="{C1772BB5-947E-4426-AA6B-2577687350B3}" type="sibTrans" cxnId="{6E99CE61-9786-4070-8BAA-368F6B548002}">
      <dgm:prSet/>
      <dgm:spPr/>
      <dgm:t>
        <a:bodyPr/>
        <a:lstStyle/>
        <a:p>
          <a:endParaRPr lang="en-US"/>
        </a:p>
      </dgm:t>
    </dgm:pt>
    <dgm:pt modelId="{D72070E6-E0B0-4381-BF24-886054E6761C}">
      <dgm:prSet/>
      <dgm:spPr/>
      <dgm:t>
        <a:bodyPr/>
        <a:lstStyle/>
        <a:p>
          <a:r>
            <a:rPr lang="en-US" dirty="0"/>
            <a:t>Sensitivity Analysis – Stress Test</a:t>
          </a:r>
        </a:p>
      </dgm:t>
    </dgm:pt>
    <dgm:pt modelId="{C6E4C64B-363E-4A0D-87DF-B21A1EBE86F5}" type="parTrans" cxnId="{103D1283-15A1-418D-B985-851D1D40A555}">
      <dgm:prSet/>
      <dgm:spPr/>
      <dgm:t>
        <a:bodyPr/>
        <a:lstStyle/>
        <a:p>
          <a:endParaRPr lang="en-US"/>
        </a:p>
      </dgm:t>
    </dgm:pt>
    <dgm:pt modelId="{E1EEE01B-74FB-4148-AA02-6E2C95E73DC0}" type="sibTrans" cxnId="{103D1283-15A1-418D-B985-851D1D40A555}">
      <dgm:prSet/>
      <dgm:spPr/>
      <dgm:t>
        <a:bodyPr/>
        <a:lstStyle/>
        <a:p>
          <a:endParaRPr lang="en-US"/>
        </a:p>
      </dgm:t>
    </dgm:pt>
    <dgm:pt modelId="{CE9A72E1-8010-43B6-BCB2-CE7C1DCC9C55}">
      <dgm:prSet/>
      <dgm:spPr/>
      <dgm:t>
        <a:bodyPr/>
        <a:lstStyle/>
        <a:p>
          <a:r>
            <a:rPr lang="en-US" dirty="0"/>
            <a:t>Achievable Operating Plan</a:t>
          </a:r>
        </a:p>
      </dgm:t>
    </dgm:pt>
    <dgm:pt modelId="{EB38415D-5305-4336-93D0-C633950D4C29}" type="parTrans" cxnId="{E651D684-9260-460C-A970-29F5976B9015}">
      <dgm:prSet/>
      <dgm:spPr/>
      <dgm:t>
        <a:bodyPr/>
        <a:lstStyle/>
        <a:p>
          <a:endParaRPr lang="en-US"/>
        </a:p>
      </dgm:t>
    </dgm:pt>
    <dgm:pt modelId="{F0692808-23A9-404E-B925-723FE70EFB28}" type="sibTrans" cxnId="{E651D684-9260-460C-A970-29F5976B9015}">
      <dgm:prSet/>
      <dgm:spPr/>
      <dgm:t>
        <a:bodyPr/>
        <a:lstStyle/>
        <a:p>
          <a:endParaRPr lang="en-US"/>
        </a:p>
      </dgm:t>
    </dgm:pt>
    <dgm:pt modelId="{160A48CF-537A-4CC3-8299-DF8274D64EDC}">
      <dgm:prSet/>
      <dgm:spPr/>
      <dgm:t>
        <a:bodyPr/>
        <a:lstStyle/>
        <a:p>
          <a:r>
            <a:rPr lang="en-US" dirty="0"/>
            <a:t>Achievable Financing Plan</a:t>
          </a:r>
        </a:p>
      </dgm:t>
    </dgm:pt>
    <dgm:pt modelId="{95B3B706-01D9-4B53-AB9D-46E05B984C6A}" type="parTrans" cxnId="{6C6463D8-CCF6-42BC-8BEF-83AE59BE6A41}">
      <dgm:prSet/>
      <dgm:spPr/>
      <dgm:t>
        <a:bodyPr/>
        <a:lstStyle/>
        <a:p>
          <a:endParaRPr lang="en-US"/>
        </a:p>
      </dgm:t>
    </dgm:pt>
    <dgm:pt modelId="{F69C91AC-7533-42CF-8438-140B8B4C1963}" type="sibTrans" cxnId="{6C6463D8-CCF6-42BC-8BEF-83AE59BE6A41}">
      <dgm:prSet/>
      <dgm:spPr/>
      <dgm:t>
        <a:bodyPr/>
        <a:lstStyle/>
        <a:p>
          <a:endParaRPr lang="en-US"/>
        </a:p>
      </dgm:t>
    </dgm:pt>
    <dgm:pt modelId="{F8C64AEF-EA75-44EA-8628-AC14AA6AF0B0}" type="pres">
      <dgm:prSet presAssocID="{761E3069-E954-419F-858E-040EDA3C4930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CCE1668-B1E2-4A02-92DF-EA4D96DB291D}" type="pres">
      <dgm:prSet presAssocID="{0A50997B-38ED-4A21-A482-14400403581A}" presName="root1" presStyleCnt="0"/>
      <dgm:spPr/>
    </dgm:pt>
    <dgm:pt modelId="{7AEA0BF6-34CE-4E16-A830-E2B4EBE287B3}" type="pres">
      <dgm:prSet presAssocID="{0A50997B-38ED-4A21-A482-14400403581A}" presName="LevelOneTextNode" presStyleLbl="node0" presStyleIdx="0" presStyleCnt="1">
        <dgm:presLayoutVars>
          <dgm:chPref val="3"/>
        </dgm:presLayoutVars>
      </dgm:prSet>
      <dgm:spPr/>
    </dgm:pt>
    <dgm:pt modelId="{34AEA5C9-7918-4FCE-8F80-A85A4E1F2289}" type="pres">
      <dgm:prSet presAssocID="{0A50997B-38ED-4A21-A482-14400403581A}" presName="level2hierChild" presStyleCnt="0"/>
      <dgm:spPr/>
    </dgm:pt>
    <dgm:pt modelId="{DB0AC9AE-F34E-4309-88CA-7BDFD0E1B768}" type="pres">
      <dgm:prSet presAssocID="{40157D7A-9CD4-4535-8F48-D96E0092393E}" presName="conn2-1" presStyleLbl="parChTrans1D2" presStyleIdx="0" presStyleCnt="1"/>
      <dgm:spPr/>
    </dgm:pt>
    <dgm:pt modelId="{7D8B383E-46D8-4F65-8096-FC957119FB60}" type="pres">
      <dgm:prSet presAssocID="{40157D7A-9CD4-4535-8F48-D96E0092393E}" presName="connTx" presStyleLbl="parChTrans1D2" presStyleIdx="0" presStyleCnt="1"/>
      <dgm:spPr/>
    </dgm:pt>
    <dgm:pt modelId="{BCD9E27E-56D3-45F2-B086-81D39DB9B235}" type="pres">
      <dgm:prSet presAssocID="{5AE96322-C581-4CBA-89E6-B46AEB66526D}" presName="root2" presStyleCnt="0"/>
      <dgm:spPr/>
    </dgm:pt>
    <dgm:pt modelId="{3A7B85EC-114A-492B-8290-4193621D9ACB}" type="pres">
      <dgm:prSet presAssocID="{5AE96322-C581-4CBA-89E6-B46AEB66526D}" presName="LevelTwoTextNode" presStyleLbl="node2" presStyleIdx="0" presStyleCnt="1" custLinFactNeighborX="-18090">
        <dgm:presLayoutVars>
          <dgm:chPref val="3"/>
        </dgm:presLayoutVars>
      </dgm:prSet>
      <dgm:spPr/>
    </dgm:pt>
    <dgm:pt modelId="{2C88EA6C-56AC-4FAE-AC18-4F52CBADF116}" type="pres">
      <dgm:prSet presAssocID="{5AE96322-C581-4CBA-89E6-B46AEB66526D}" presName="level3hierChild" presStyleCnt="0"/>
      <dgm:spPr/>
    </dgm:pt>
    <dgm:pt modelId="{BB250FE2-48FE-4AD5-B148-F42C6D9017C8}" type="pres">
      <dgm:prSet presAssocID="{D0E4C58A-9DF2-46C2-97BD-B6A3676292BE}" presName="conn2-1" presStyleLbl="parChTrans1D3" presStyleIdx="0" presStyleCnt="2"/>
      <dgm:spPr/>
    </dgm:pt>
    <dgm:pt modelId="{4B6B3527-4E41-4AD3-A539-DD0756DAAFFF}" type="pres">
      <dgm:prSet presAssocID="{D0E4C58A-9DF2-46C2-97BD-B6A3676292BE}" presName="connTx" presStyleLbl="parChTrans1D3" presStyleIdx="0" presStyleCnt="2"/>
      <dgm:spPr/>
    </dgm:pt>
    <dgm:pt modelId="{61432E92-D40E-483E-8109-AE6224A0F0AC}" type="pres">
      <dgm:prSet presAssocID="{3087C2FB-5140-456C-AB6F-37FE40BD6A8B}" presName="root2" presStyleCnt="0"/>
      <dgm:spPr/>
    </dgm:pt>
    <dgm:pt modelId="{52DF6B04-8B2E-4F17-B771-1520E8B880E0}" type="pres">
      <dgm:prSet presAssocID="{3087C2FB-5140-456C-AB6F-37FE40BD6A8B}" presName="LevelTwoTextNode" presStyleLbl="node3" presStyleIdx="0" presStyleCnt="2" custLinFactNeighborX="-25704">
        <dgm:presLayoutVars>
          <dgm:chPref val="3"/>
        </dgm:presLayoutVars>
      </dgm:prSet>
      <dgm:spPr/>
    </dgm:pt>
    <dgm:pt modelId="{C814DE71-29EA-4419-A537-37A0B9FD348A}" type="pres">
      <dgm:prSet presAssocID="{3087C2FB-5140-456C-AB6F-37FE40BD6A8B}" presName="level3hierChild" presStyleCnt="0"/>
      <dgm:spPr/>
    </dgm:pt>
    <dgm:pt modelId="{1E2A333D-B405-4A9A-BB04-BB0F9068AF27}" type="pres">
      <dgm:prSet presAssocID="{BA251C96-5823-480B-B50F-6C816923F98C}" presName="conn2-1" presStyleLbl="parChTrans1D4" presStyleIdx="0" presStyleCnt="7"/>
      <dgm:spPr/>
    </dgm:pt>
    <dgm:pt modelId="{CC2BF28F-5780-4884-B3CA-5D3E3EB9767A}" type="pres">
      <dgm:prSet presAssocID="{BA251C96-5823-480B-B50F-6C816923F98C}" presName="connTx" presStyleLbl="parChTrans1D4" presStyleIdx="0" presStyleCnt="7"/>
      <dgm:spPr/>
    </dgm:pt>
    <dgm:pt modelId="{0312228E-CD15-4A24-8A68-A462615B7420}" type="pres">
      <dgm:prSet presAssocID="{4F23679C-32AB-47D6-BDC1-587208D521A8}" presName="root2" presStyleCnt="0"/>
      <dgm:spPr/>
    </dgm:pt>
    <dgm:pt modelId="{6CB185CC-716A-48B6-83B1-0619F0479519}" type="pres">
      <dgm:prSet presAssocID="{4F23679C-32AB-47D6-BDC1-587208D521A8}" presName="LevelTwoTextNode" presStyleLbl="node4" presStyleIdx="0" presStyleCnt="7" custLinFactNeighborX="-34280">
        <dgm:presLayoutVars>
          <dgm:chPref val="3"/>
        </dgm:presLayoutVars>
      </dgm:prSet>
      <dgm:spPr/>
    </dgm:pt>
    <dgm:pt modelId="{1621719D-AD5E-4A71-BA98-81EC32AADB53}" type="pres">
      <dgm:prSet presAssocID="{4F23679C-32AB-47D6-BDC1-587208D521A8}" presName="level3hierChild" presStyleCnt="0"/>
      <dgm:spPr/>
    </dgm:pt>
    <dgm:pt modelId="{D4BB93E9-4CCB-410D-8383-6F1A14F2BE2A}" type="pres">
      <dgm:prSet presAssocID="{C6E4C64B-363E-4A0D-87DF-B21A1EBE86F5}" presName="conn2-1" presStyleLbl="parChTrans1D4" presStyleIdx="1" presStyleCnt="7"/>
      <dgm:spPr/>
    </dgm:pt>
    <dgm:pt modelId="{26D4ADDF-5D6E-407F-912C-27F5DEF1FEDB}" type="pres">
      <dgm:prSet presAssocID="{C6E4C64B-363E-4A0D-87DF-B21A1EBE86F5}" presName="connTx" presStyleLbl="parChTrans1D4" presStyleIdx="1" presStyleCnt="7"/>
      <dgm:spPr/>
    </dgm:pt>
    <dgm:pt modelId="{3E221596-F2A2-474B-A941-CE56D344F2E4}" type="pres">
      <dgm:prSet presAssocID="{D72070E6-E0B0-4381-BF24-886054E6761C}" presName="root2" presStyleCnt="0"/>
      <dgm:spPr/>
    </dgm:pt>
    <dgm:pt modelId="{0A72305C-9B19-4764-9438-53D2F9015E16}" type="pres">
      <dgm:prSet presAssocID="{D72070E6-E0B0-4381-BF24-886054E6761C}" presName="LevelTwoTextNode" presStyleLbl="node4" presStyleIdx="1" presStyleCnt="7" custLinFactNeighborX="-43796">
        <dgm:presLayoutVars>
          <dgm:chPref val="3"/>
        </dgm:presLayoutVars>
      </dgm:prSet>
      <dgm:spPr/>
    </dgm:pt>
    <dgm:pt modelId="{FAA256FB-337A-4369-8DE7-BDD98895149E}" type="pres">
      <dgm:prSet presAssocID="{D72070E6-E0B0-4381-BF24-886054E6761C}" presName="level3hierChild" presStyleCnt="0"/>
      <dgm:spPr/>
    </dgm:pt>
    <dgm:pt modelId="{F13675C1-BD55-4900-9E31-894860973AC4}" type="pres">
      <dgm:prSet presAssocID="{EB38415D-5305-4336-93D0-C633950D4C29}" presName="conn2-1" presStyleLbl="parChTrans1D4" presStyleIdx="2" presStyleCnt="7"/>
      <dgm:spPr/>
    </dgm:pt>
    <dgm:pt modelId="{A7199241-B036-43FC-9E72-F629EA9F299B}" type="pres">
      <dgm:prSet presAssocID="{EB38415D-5305-4336-93D0-C633950D4C29}" presName="connTx" presStyleLbl="parChTrans1D4" presStyleIdx="2" presStyleCnt="7"/>
      <dgm:spPr/>
    </dgm:pt>
    <dgm:pt modelId="{0782E1A1-FBE7-4B92-A72C-C6657722DD74}" type="pres">
      <dgm:prSet presAssocID="{CE9A72E1-8010-43B6-BCB2-CE7C1DCC9C55}" presName="root2" presStyleCnt="0"/>
      <dgm:spPr/>
    </dgm:pt>
    <dgm:pt modelId="{010D73C7-FA7B-4CB3-B648-EAEE6DFC68F6}" type="pres">
      <dgm:prSet presAssocID="{CE9A72E1-8010-43B6-BCB2-CE7C1DCC9C55}" presName="LevelTwoTextNode" presStyleLbl="node4" presStyleIdx="2" presStyleCnt="7" custLinFactNeighborX="-51420" custLinFactNeighborY="1904">
        <dgm:presLayoutVars>
          <dgm:chPref val="3"/>
        </dgm:presLayoutVars>
      </dgm:prSet>
      <dgm:spPr/>
    </dgm:pt>
    <dgm:pt modelId="{81D872A0-F290-44D5-A6F6-0C77F9C54009}" type="pres">
      <dgm:prSet presAssocID="{CE9A72E1-8010-43B6-BCB2-CE7C1DCC9C55}" presName="level3hierChild" presStyleCnt="0"/>
      <dgm:spPr/>
    </dgm:pt>
    <dgm:pt modelId="{8FDF7003-B7CB-4329-88D6-99A1BCE06BDD}" type="pres">
      <dgm:prSet presAssocID="{A7E0BB1B-FF30-4398-AAEA-A3C88DB38C34}" presName="conn2-1" presStyleLbl="parChTrans1D3" presStyleIdx="1" presStyleCnt="2"/>
      <dgm:spPr/>
    </dgm:pt>
    <dgm:pt modelId="{7F65013A-B045-4A4C-AA7C-9CA3D63B3E4B}" type="pres">
      <dgm:prSet presAssocID="{A7E0BB1B-FF30-4398-AAEA-A3C88DB38C34}" presName="connTx" presStyleLbl="parChTrans1D3" presStyleIdx="1" presStyleCnt="2"/>
      <dgm:spPr/>
    </dgm:pt>
    <dgm:pt modelId="{4085A07B-BFA4-4DBA-A45A-F7ED7B35DDD5}" type="pres">
      <dgm:prSet presAssocID="{EF6CD839-9A62-4697-99D7-087FA7D124C3}" presName="root2" presStyleCnt="0"/>
      <dgm:spPr/>
    </dgm:pt>
    <dgm:pt modelId="{3CB04095-418E-482B-8FD2-1203C805350F}" type="pres">
      <dgm:prSet presAssocID="{EF6CD839-9A62-4697-99D7-087FA7D124C3}" presName="LevelTwoTextNode" presStyleLbl="node3" presStyleIdx="1" presStyleCnt="2" custLinFactNeighborX="-25704">
        <dgm:presLayoutVars>
          <dgm:chPref val="3"/>
        </dgm:presLayoutVars>
      </dgm:prSet>
      <dgm:spPr/>
    </dgm:pt>
    <dgm:pt modelId="{81804133-B56F-4E0E-AB6D-4F656DAC3D7C}" type="pres">
      <dgm:prSet presAssocID="{EF6CD839-9A62-4697-99D7-087FA7D124C3}" presName="level3hierChild" presStyleCnt="0"/>
      <dgm:spPr/>
    </dgm:pt>
    <dgm:pt modelId="{C3FEA77A-04D6-44D2-AD84-AD4622EA4E31}" type="pres">
      <dgm:prSet presAssocID="{CF0EE2D3-084C-4E4A-8504-0BD08EDB4312}" presName="conn2-1" presStyleLbl="parChTrans1D4" presStyleIdx="3" presStyleCnt="7"/>
      <dgm:spPr/>
    </dgm:pt>
    <dgm:pt modelId="{17A971EE-9DA2-483A-B777-626DF484D515}" type="pres">
      <dgm:prSet presAssocID="{CF0EE2D3-084C-4E4A-8504-0BD08EDB4312}" presName="connTx" presStyleLbl="parChTrans1D4" presStyleIdx="3" presStyleCnt="7"/>
      <dgm:spPr/>
    </dgm:pt>
    <dgm:pt modelId="{12429BFE-717C-4031-ACDA-E76B1AA0C7E0}" type="pres">
      <dgm:prSet presAssocID="{DE581D4D-F90B-4CFD-9E74-3203D924882B}" presName="root2" presStyleCnt="0"/>
      <dgm:spPr/>
    </dgm:pt>
    <dgm:pt modelId="{76D95EA2-7CF3-4930-9CD8-33A76FE25BC1}" type="pres">
      <dgm:prSet presAssocID="{DE581D4D-F90B-4CFD-9E74-3203D924882B}" presName="LevelTwoTextNode" presStyleLbl="node4" presStyleIdx="3" presStyleCnt="7" custLinFactNeighborX="-34280">
        <dgm:presLayoutVars>
          <dgm:chPref val="3"/>
        </dgm:presLayoutVars>
      </dgm:prSet>
      <dgm:spPr/>
    </dgm:pt>
    <dgm:pt modelId="{B7DA8731-422E-4399-A79E-5FF030EF57C3}" type="pres">
      <dgm:prSet presAssocID="{DE581D4D-F90B-4CFD-9E74-3203D924882B}" presName="level3hierChild" presStyleCnt="0"/>
      <dgm:spPr/>
    </dgm:pt>
    <dgm:pt modelId="{F0D1985A-2A7B-4F57-A995-777F12761179}" type="pres">
      <dgm:prSet presAssocID="{C2BBEC7A-77A7-4FFD-90A2-D8466161D752}" presName="conn2-1" presStyleLbl="parChTrans1D4" presStyleIdx="4" presStyleCnt="7"/>
      <dgm:spPr/>
    </dgm:pt>
    <dgm:pt modelId="{0C388DA3-2740-4CB1-922A-55EF1BDACF7E}" type="pres">
      <dgm:prSet presAssocID="{C2BBEC7A-77A7-4FFD-90A2-D8466161D752}" presName="connTx" presStyleLbl="parChTrans1D4" presStyleIdx="4" presStyleCnt="7"/>
      <dgm:spPr/>
    </dgm:pt>
    <dgm:pt modelId="{D8B2D5E5-352E-4D4D-BF48-1792C4330EF8}" type="pres">
      <dgm:prSet presAssocID="{1BF12022-CEB8-44B0-9654-F1D395389B1A}" presName="root2" presStyleCnt="0"/>
      <dgm:spPr/>
    </dgm:pt>
    <dgm:pt modelId="{77C4229A-C730-4150-B2DB-3A7FF4CF4563}" type="pres">
      <dgm:prSet presAssocID="{1BF12022-CEB8-44B0-9654-F1D395389B1A}" presName="LevelTwoTextNode" presStyleLbl="node4" presStyleIdx="4" presStyleCnt="7" custLinFactNeighborX="-34280">
        <dgm:presLayoutVars>
          <dgm:chPref val="3"/>
        </dgm:presLayoutVars>
      </dgm:prSet>
      <dgm:spPr/>
    </dgm:pt>
    <dgm:pt modelId="{DC5BE880-4F99-4F92-AAD7-3DE1D5C6EEE9}" type="pres">
      <dgm:prSet presAssocID="{1BF12022-CEB8-44B0-9654-F1D395389B1A}" presName="level3hierChild" presStyleCnt="0"/>
      <dgm:spPr/>
    </dgm:pt>
    <dgm:pt modelId="{ACCD4EC9-F860-4FC3-B6F2-3342F3FDDF87}" type="pres">
      <dgm:prSet presAssocID="{930A4DE8-FBD5-42D9-96F0-FF6A87944C04}" presName="conn2-1" presStyleLbl="parChTrans1D4" presStyleIdx="5" presStyleCnt="7"/>
      <dgm:spPr/>
    </dgm:pt>
    <dgm:pt modelId="{8D6D3112-6020-41A3-9565-8967734274D7}" type="pres">
      <dgm:prSet presAssocID="{930A4DE8-FBD5-42D9-96F0-FF6A87944C04}" presName="connTx" presStyleLbl="parChTrans1D4" presStyleIdx="5" presStyleCnt="7"/>
      <dgm:spPr/>
    </dgm:pt>
    <dgm:pt modelId="{4DDFFAB4-BF4B-4042-B0B2-E0C1F45398F2}" type="pres">
      <dgm:prSet presAssocID="{F9B7C8F9-D8A1-49D2-A9B9-CC18CDCDF030}" presName="root2" presStyleCnt="0"/>
      <dgm:spPr/>
    </dgm:pt>
    <dgm:pt modelId="{DF890BAF-D952-4F36-8D8A-8756AD9BD6A4}" type="pres">
      <dgm:prSet presAssocID="{F9B7C8F9-D8A1-49D2-A9B9-CC18CDCDF030}" presName="LevelTwoTextNode" presStyleLbl="node4" presStyleIdx="5" presStyleCnt="7" custLinFactNeighborX="-43796">
        <dgm:presLayoutVars>
          <dgm:chPref val="3"/>
        </dgm:presLayoutVars>
      </dgm:prSet>
      <dgm:spPr/>
    </dgm:pt>
    <dgm:pt modelId="{999CEF4A-9653-4E31-9727-450F03C3757C}" type="pres">
      <dgm:prSet presAssocID="{F9B7C8F9-D8A1-49D2-A9B9-CC18CDCDF030}" presName="level3hierChild" presStyleCnt="0"/>
      <dgm:spPr/>
    </dgm:pt>
    <dgm:pt modelId="{62E307EE-EA0C-41D8-894A-B4F63D594F75}" type="pres">
      <dgm:prSet presAssocID="{95B3B706-01D9-4B53-AB9D-46E05B984C6A}" presName="conn2-1" presStyleLbl="parChTrans1D4" presStyleIdx="6" presStyleCnt="7"/>
      <dgm:spPr/>
    </dgm:pt>
    <dgm:pt modelId="{B86F6C50-7D22-4428-BE0B-6B09A13006EF}" type="pres">
      <dgm:prSet presAssocID="{95B3B706-01D9-4B53-AB9D-46E05B984C6A}" presName="connTx" presStyleLbl="parChTrans1D4" presStyleIdx="6" presStyleCnt="7"/>
      <dgm:spPr/>
    </dgm:pt>
    <dgm:pt modelId="{8C7061AE-94E8-45C7-B3D8-A43AE9151AD6}" type="pres">
      <dgm:prSet presAssocID="{160A48CF-537A-4CC3-8299-DF8274D64EDC}" presName="root2" presStyleCnt="0"/>
      <dgm:spPr/>
    </dgm:pt>
    <dgm:pt modelId="{611AB95A-FB6D-4C77-9ADF-ECB5C1101FD5}" type="pres">
      <dgm:prSet presAssocID="{160A48CF-537A-4CC3-8299-DF8274D64EDC}" presName="LevelTwoTextNode" presStyleLbl="node4" presStyleIdx="6" presStyleCnt="7" custLinFactNeighborX="-49515" custLinFactNeighborY="1904">
        <dgm:presLayoutVars>
          <dgm:chPref val="3"/>
        </dgm:presLayoutVars>
      </dgm:prSet>
      <dgm:spPr/>
    </dgm:pt>
    <dgm:pt modelId="{C7054D2D-C62F-44E4-87A1-5D120FA4E525}" type="pres">
      <dgm:prSet presAssocID="{160A48CF-537A-4CC3-8299-DF8274D64EDC}" presName="level3hierChild" presStyleCnt="0"/>
      <dgm:spPr/>
    </dgm:pt>
  </dgm:ptLst>
  <dgm:cxnLst>
    <dgm:cxn modelId="{3B1A7804-4293-494F-8ACD-AC7C9362C505}" type="presOf" srcId="{95B3B706-01D9-4B53-AB9D-46E05B984C6A}" destId="{B86F6C50-7D22-4428-BE0B-6B09A13006EF}" srcOrd="1" destOrd="0" presId="urn:microsoft.com/office/officeart/2005/8/layout/hierarchy2"/>
    <dgm:cxn modelId="{2D18D611-1682-4451-B0CA-C86638C0D718}" type="presOf" srcId="{761E3069-E954-419F-858E-040EDA3C4930}" destId="{F8C64AEF-EA75-44EA-8628-AC14AA6AF0B0}" srcOrd="0" destOrd="0" presId="urn:microsoft.com/office/officeart/2005/8/layout/hierarchy2"/>
    <dgm:cxn modelId="{ACA6E514-2440-41AD-89F5-D812B47CB3BD}" type="presOf" srcId="{EB38415D-5305-4336-93D0-C633950D4C29}" destId="{A7199241-B036-43FC-9E72-F629EA9F299B}" srcOrd="1" destOrd="0" presId="urn:microsoft.com/office/officeart/2005/8/layout/hierarchy2"/>
    <dgm:cxn modelId="{251B3118-C502-4B93-860E-4898EAA94005}" type="presOf" srcId="{BA251C96-5823-480B-B50F-6C816923F98C}" destId="{1E2A333D-B405-4A9A-BB04-BB0F9068AF27}" srcOrd="0" destOrd="0" presId="urn:microsoft.com/office/officeart/2005/8/layout/hierarchy2"/>
    <dgm:cxn modelId="{989F261B-95E2-4447-A4E5-3FB8477BD1E9}" type="presOf" srcId="{40157D7A-9CD4-4535-8F48-D96E0092393E}" destId="{7D8B383E-46D8-4F65-8096-FC957119FB60}" srcOrd="1" destOrd="0" presId="urn:microsoft.com/office/officeart/2005/8/layout/hierarchy2"/>
    <dgm:cxn modelId="{0772241C-8335-42BA-A59F-C1EB5AE88B49}" type="presOf" srcId="{BA251C96-5823-480B-B50F-6C816923F98C}" destId="{CC2BF28F-5780-4884-B3CA-5D3E3EB9767A}" srcOrd="1" destOrd="0" presId="urn:microsoft.com/office/officeart/2005/8/layout/hierarchy2"/>
    <dgm:cxn modelId="{55CA2D1D-7133-4818-9C65-9A1BB706072D}" type="presOf" srcId="{4F23679C-32AB-47D6-BDC1-587208D521A8}" destId="{6CB185CC-716A-48B6-83B1-0619F0479519}" srcOrd="0" destOrd="0" presId="urn:microsoft.com/office/officeart/2005/8/layout/hierarchy2"/>
    <dgm:cxn modelId="{8109381F-902B-4EA6-9C0B-72A5DCBE59E9}" type="presOf" srcId="{5AE96322-C581-4CBA-89E6-B46AEB66526D}" destId="{3A7B85EC-114A-492B-8290-4193621D9ACB}" srcOrd="0" destOrd="0" presId="urn:microsoft.com/office/officeart/2005/8/layout/hierarchy2"/>
    <dgm:cxn modelId="{57046F35-B75B-40B1-85E1-B7506468713B}" srcId="{EF6CD839-9A62-4697-99D7-087FA7D124C3}" destId="{1BF12022-CEB8-44B0-9654-F1D395389B1A}" srcOrd="1" destOrd="0" parTransId="{C2BBEC7A-77A7-4FFD-90A2-D8466161D752}" sibTransId="{79305947-BAEB-41A0-B47E-430E201406C8}"/>
    <dgm:cxn modelId="{40677439-A02C-45C2-B742-C0363289CFB9}" type="presOf" srcId="{D0E4C58A-9DF2-46C2-97BD-B6A3676292BE}" destId="{BB250FE2-48FE-4AD5-B148-F42C6D9017C8}" srcOrd="0" destOrd="0" presId="urn:microsoft.com/office/officeart/2005/8/layout/hierarchy2"/>
    <dgm:cxn modelId="{6FB79539-7F7A-49BF-A2CB-24DB7D61429D}" type="presOf" srcId="{DE581D4D-F90B-4CFD-9E74-3203D924882B}" destId="{76D95EA2-7CF3-4930-9CD8-33A76FE25BC1}" srcOrd="0" destOrd="0" presId="urn:microsoft.com/office/officeart/2005/8/layout/hierarchy2"/>
    <dgm:cxn modelId="{D5B4D239-09B2-4BBC-ADC6-B134749EFCE1}" srcId="{0A50997B-38ED-4A21-A482-14400403581A}" destId="{5AE96322-C581-4CBA-89E6-B46AEB66526D}" srcOrd="0" destOrd="0" parTransId="{40157D7A-9CD4-4535-8F48-D96E0092393E}" sibTransId="{31E68E60-D09E-4075-9075-F7E9D5BE9702}"/>
    <dgm:cxn modelId="{9A6B795D-B225-4902-92F7-A9C41B80704A}" type="presOf" srcId="{930A4DE8-FBD5-42D9-96F0-FF6A87944C04}" destId="{8D6D3112-6020-41A3-9565-8967734274D7}" srcOrd="1" destOrd="0" presId="urn:microsoft.com/office/officeart/2005/8/layout/hierarchy2"/>
    <dgm:cxn modelId="{2082285E-AD20-457A-ABBC-9909DBDD3B51}" type="presOf" srcId="{A7E0BB1B-FF30-4398-AAEA-A3C88DB38C34}" destId="{7F65013A-B045-4A4C-AA7C-9CA3D63B3E4B}" srcOrd="1" destOrd="0" presId="urn:microsoft.com/office/officeart/2005/8/layout/hierarchy2"/>
    <dgm:cxn modelId="{4BD2DF5E-BE43-4C12-8A08-89B03AA4C22E}" srcId="{EF6CD839-9A62-4697-99D7-087FA7D124C3}" destId="{DE581D4D-F90B-4CFD-9E74-3203D924882B}" srcOrd="0" destOrd="0" parTransId="{CF0EE2D3-084C-4E4A-8504-0BD08EDB4312}" sibTransId="{36B5EFB9-3669-490E-A380-467FE289C633}"/>
    <dgm:cxn modelId="{D347355F-A4D7-4C35-AA4F-E95AAF280DF6}" type="presOf" srcId="{C2BBEC7A-77A7-4FFD-90A2-D8466161D752}" destId="{0C388DA3-2740-4CB1-922A-55EF1BDACF7E}" srcOrd="1" destOrd="0" presId="urn:microsoft.com/office/officeart/2005/8/layout/hierarchy2"/>
    <dgm:cxn modelId="{65228B41-438E-4F1B-8138-580E8263B838}" type="presOf" srcId="{930A4DE8-FBD5-42D9-96F0-FF6A87944C04}" destId="{ACCD4EC9-F860-4FC3-B6F2-3342F3FDDF87}" srcOrd="0" destOrd="0" presId="urn:microsoft.com/office/officeart/2005/8/layout/hierarchy2"/>
    <dgm:cxn modelId="{6E99CE61-9786-4070-8BAA-368F6B548002}" srcId="{1BF12022-CEB8-44B0-9654-F1D395389B1A}" destId="{F9B7C8F9-D8A1-49D2-A9B9-CC18CDCDF030}" srcOrd="0" destOrd="0" parTransId="{930A4DE8-FBD5-42D9-96F0-FF6A87944C04}" sibTransId="{C1772BB5-947E-4426-AA6B-2577687350B3}"/>
    <dgm:cxn modelId="{6D814868-1899-4AD0-A0D4-9B716B83860F}" type="presOf" srcId="{160A48CF-537A-4CC3-8299-DF8274D64EDC}" destId="{611AB95A-FB6D-4C77-9ADF-ECB5C1101FD5}" srcOrd="0" destOrd="0" presId="urn:microsoft.com/office/officeart/2005/8/layout/hierarchy2"/>
    <dgm:cxn modelId="{036E704F-4103-4720-8311-A9334E68E0C8}" type="presOf" srcId="{40157D7A-9CD4-4535-8F48-D96E0092393E}" destId="{DB0AC9AE-F34E-4309-88CA-7BDFD0E1B768}" srcOrd="0" destOrd="0" presId="urn:microsoft.com/office/officeart/2005/8/layout/hierarchy2"/>
    <dgm:cxn modelId="{7B0F1756-0D9F-445C-B892-4AD90FAF336B}" type="presOf" srcId="{CE9A72E1-8010-43B6-BCB2-CE7C1DCC9C55}" destId="{010D73C7-FA7B-4CB3-B648-EAEE6DFC68F6}" srcOrd="0" destOrd="0" presId="urn:microsoft.com/office/officeart/2005/8/layout/hierarchy2"/>
    <dgm:cxn modelId="{103D1283-15A1-418D-B985-851D1D40A555}" srcId="{4F23679C-32AB-47D6-BDC1-587208D521A8}" destId="{D72070E6-E0B0-4381-BF24-886054E6761C}" srcOrd="0" destOrd="0" parTransId="{C6E4C64B-363E-4A0D-87DF-B21A1EBE86F5}" sibTransId="{E1EEE01B-74FB-4148-AA02-6E2C95E73DC0}"/>
    <dgm:cxn modelId="{DAF11184-6445-4625-BD0E-FF0FE1C51F66}" type="presOf" srcId="{C2BBEC7A-77A7-4FFD-90A2-D8466161D752}" destId="{F0D1985A-2A7B-4F57-A995-777F12761179}" srcOrd="0" destOrd="0" presId="urn:microsoft.com/office/officeart/2005/8/layout/hierarchy2"/>
    <dgm:cxn modelId="{E651D684-9260-460C-A970-29F5976B9015}" srcId="{D72070E6-E0B0-4381-BF24-886054E6761C}" destId="{CE9A72E1-8010-43B6-BCB2-CE7C1DCC9C55}" srcOrd="0" destOrd="0" parTransId="{EB38415D-5305-4336-93D0-C633950D4C29}" sibTransId="{F0692808-23A9-404E-B925-723FE70EFB28}"/>
    <dgm:cxn modelId="{E13DA885-CEF6-451B-A868-3C2E10AF8BA9}" type="presOf" srcId="{F9B7C8F9-D8A1-49D2-A9B9-CC18CDCDF030}" destId="{DF890BAF-D952-4F36-8D8A-8756AD9BD6A4}" srcOrd="0" destOrd="0" presId="urn:microsoft.com/office/officeart/2005/8/layout/hierarchy2"/>
    <dgm:cxn modelId="{A71EE087-861A-4AA4-81B8-6098F50D2C83}" type="presOf" srcId="{CF0EE2D3-084C-4E4A-8504-0BD08EDB4312}" destId="{C3FEA77A-04D6-44D2-AD84-AD4622EA4E31}" srcOrd="0" destOrd="0" presId="urn:microsoft.com/office/officeart/2005/8/layout/hierarchy2"/>
    <dgm:cxn modelId="{8159B188-F699-4CF8-9C29-CB7A0086CFC0}" type="presOf" srcId="{1BF12022-CEB8-44B0-9654-F1D395389B1A}" destId="{77C4229A-C730-4150-B2DB-3A7FF4CF4563}" srcOrd="0" destOrd="0" presId="urn:microsoft.com/office/officeart/2005/8/layout/hierarchy2"/>
    <dgm:cxn modelId="{D29BFE8D-68FA-4A28-AD52-7459046DADCE}" srcId="{5AE96322-C581-4CBA-89E6-B46AEB66526D}" destId="{3087C2FB-5140-456C-AB6F-37FE40BD6A8B}" srcOrd="0" destOrd="0" parTransId="{D0E4C58A-9DF2-46C2-97BD-B6A3676292BE}" sibTransId="{A93C1F8E-D173-461C-A926-BE49F7B02A13}"/>
    <dgm:cxn modelId="{1C87AC9C-2766-46D1-A420-2076DDD9F0A1}" type="presOf" srcId="{C6E4C64B-363E-4A0D-87DF-B21A1EBE86F5}" destId="{D4BB93E9-4CCB-410D-8383-6F1A14F2BE2A}" srcOrd="0" destOrd="0" presId="urn:microsoft.com/office/officeart/2005/8/layout/hierarchy2"/>
    <dgm:cxn modelId="{8DD2BEA7-A3B5-4896-A8FE-22F5A56E0A14}" srcId="{761E3069-E954-419F-858E-040EDA3C4930}" destId="{0A50997B-38ED-4A21-A482-14400403581A}" srcOrd="0" destOrd="0" parTransId="{AF501964-D853-4479-B300-76B1B4C6059B}" sibTransId="{FCCAE9B9-9696-4932-A9AA-528B86D6889C}"/>
    <dgm:cxn modelId="{65729BA9-FE89-4BAA-A548-5548396FDDEC}" type="presOf" srcId="{C6E4C64B-363E-4A0D-87DF-B21A1EBE86F5}" destId="{26D4ADDF-5D6E-407F-912C-27F5DEF1FEDB}" srcOrd="1" destOrd="0" presId="urn:microsoft.com/office/officeart/2005/8/layout/hierarchy2"/>
    <dgm:cxn modelId="{344035B1-23DF-4D8F-8CD0-AA8B3F81CD60}" type="presOf" srcId="{A7E0BB1B-FF30-4398-AAEA-A3C88DB38C34}" destId="{8FDF7003-B7CB-4329-88D6-99A1BCE06BDD}" srcOrd="0" destOrd="0" presId="urn:microsoft.com/office/officeart/2005/8/layout/hierarchy2"/>
    <dgm:cxn modelId="{42DE9ABF-129C-417B-AF13-B1CF87CE47AD}" type="presOf" srcId="{D72070E6-E0B0-4381-BF24-886054E6761C}" destId="{0A72305C-9B19-4764-9438-53D2F9015E16}" srcOrd="0" destOrd="0" presId="urn:microsoft.com/office/officeart/2005/8/layout/hierarchy2"/>
    <dgm:cxn modelId="{0081FCBF-A674-4DB3-989A-D4013849FFE0}" srcId="{5AE96322-C581-4CBA-89E6-B46AEB66526D}" destId="{EF6CD839-9A62-4697-99D7-087FA7D124C3}" srcOrd="1" destOrd="0" parTransId="{A7E0BB1B-FF30-4398-AAEA-A3C88DB38C34}" sibTransId="{3F4FF873-BF40-4879-AF71-8E5BC336DD8A}"/>
    <dgm:cxn modelId="{27A55DC1-BFB3-47E5-9508-7C76B35C93AA}" type="presOf" srcId="{EF6CD839-9A62-4697-99D7-087FA7D124C3}" destId="{3CB04095-418E-482B-8FD2-1203C805350F}" srcOrd="0" destOrd="0" presId="urn:microsoft.com/office/officeart/2005/8/layout/hierarchy2"/>
    <dgm:cxn modelId="{0B61CDC3-0562-41A1-BF6C-D7D70BD506AB}" type="presOf" srcId="{0A50997B-38ED-4A21-A482-14400403581A}" destId="{7AEA0BF6-34CE-4E16-A830-E2B4EBE287B3}" srcOrd="0" destOrd="0" presId="urn:microsoft.com/office/officeart/2005/8/layout/hierarchy2"/>
    <dgm:cxn modelId="{2CB094C7-AFDD-46F9-AFED-2392A1B4EEE0}" srcId="{3087C2FB-5140-456C-AB6F-37FE40BD6A8B}" destId="{4F23679C-32AB-47D6-BDC1-587208D521A8}" srcOrd="0" destOrd="0" parTransId="{BA251C96-5823-480B-B50F-6C816923F98C}" sibTransId="{2E99AB2C-9284-4E54-9768-3EAF9310D4D1}"/>
    <dgm:cxn modelId="{67B0EBC7-D3D5-4A45-982E-B3C40A95BDE2}" type="presOf" srcId="{EB38415D-5305-4336-93D0-C633950D4C29}" destId="{F13675C1-BD55-4900-9E31-894860973AC4}" srcOrd="0" destOrd="0" presId="urn:microsoft.com/office/officeart/2005/8/layout/hierarchy2"/>
    <dgm:cxn modelId="{B22005CE-CD99-4669-A816-CB9D7C86A49C}" type="presOf" srcId="{D0E4C58A-9DF2-46C2-97BD-B6A3676292BE}" destId="{4B6B3527-4E41-4AD3-A539-DD0756DAAFFF}" srcOrd="1" destOrd="0" presId="urn:microsoft.com/office/officeart/2005/8/layout/hierarchy2"/>
    <dgm:cxn modelId="{2697A1D1-63E2-405F-9DDA-96B81DA9A7AF}" type="presOf" srcId="{CF0EE2D3-084C-4E4A-8504-0BD08EDB4312}" destId="{17A971EE-9DA2-483A-B777-626DF484D515}" srcOrd="1" destOrd="0" presId="urn:microsoft.com/office/officeart/2005/8/layout/hierarchy2"/>
    <dgm:cxn modelId="{6C6463D8-CCF6-42BC-8BEF-83AE59BE6A41}" srcId="{F9B7C8F9-D8A1-49D2-A9B9-CC18CDCDF030}" destId="{160A48CF-537A-4CC3-8299-DF8274D64EDC}" srcOrd="0" destOrd="0" parTransId="{95B3B706-01D9-4B53-AB9D-46E05B984C6A}" sibTransId="{F69C91AC-7533-42CF-8438-140B8B4C1963}"/>
    <dgm:cxn modelId="{FF5884D9-750C-427F-9EDB-486C4484D42A}" type="presOf" srcId="{95B3B706-01D9-4B53-AB9D-46E05B984C6A}" destId="{62E307EE-EA0C-41D8-894A-B4F63D594F75}" srcOrd="0" destOrd="0" presId="urn:microsoft.com/office/officeart/2005/8/layout/hierarchy2"/>
    <dgm:cxn modelId="{BE3206FC-9257-4E20-ACD8-7A2A66C06857}" type="presOf" srcId="{3087C2FB-5140-456C-AB6F-37FE40BD6A8B}" destId="{52DF6B04-8B2E-4F17-B771-1520E8B880E0}" srcOrd="0" destOrd="0" presId="urn:microsoft.com/office/officeart/2005/8/layout/hierarchy2"/>
    <dgm:cxn modelId="{E0E89884-0212-43B1-A09C-A15F5C1CDCB0}" type="presParOf" srcId="{F8C64AEF-EA75-44EA-8628-AC14AA6AF0B0}" destId="{BCCE1668-B1E2-4A02-92DF-EA4D96DB291D}" srcOrd="0" destOrd="0" presId="urn:microsoft.com/office/officeart/2005/8/layout/hierarchy2"/>
    <dgm:cxn modelId="{69BAAB21-F3E5-40C5-AA59-EBD1840DF08F}" type="presParOf" srcId="{BCCE1668-B1E2-4A02-92DF-EA4D96DB291D}" destId="{7AEA0BF6-34CE-4E16-A830-E2B4EBE287B3}" srcOrd="0" destOrd="0" presId="urn:microsoft.com/office/officeart/2005/8/layout/hierarchy2"/>
    <dgm:cxn modelId="{6F1FC14B-9317-405D-9186-73A8FEB60AE1}" type="presParOf" srcId="{BCCE1668-B1E2-4A02-92DF-EA4D96DB291D}" destId="{34AEA5C9-7918-4FCE-8F80-A85A4E1F2289}" srcOrd="1" destOrd="0" presId="urn:microsoft.com/office/officeart/2005/8/layout/hierarchy2"/>
    <dgm:cxn modelId="{FA5794FD-9CB2-480C-9CC4-D6978E374E3F}" type="presParOf" srcId="{34AEA5C9-7918-4FCE-8F80-A85A4E1F2289}" destId="{DB0AC9AE-F34E-4309-88CA-7BDFD0E1B768}" srcOrd="0" destOrd="0" presId="urn:microsoft.com/office/officeart/2005/8/layout/hierarchy2"/>
    <dgm:cxn modelId="{512B3761-F98B-4556-82C2-5E26076F91FA}" type="presParOf" srcId="{DB0AC9AE-F34E-4309-88CA-7BDFD0E1B768}" destId="{7D8B383E-46D8-4F65-8096-FC957119FB60}" srcOrd="0" destOrd="0" presId="urn:microsoft.com/office/officeart/2005/8/layout/hierarchy2"/>
    <dgm:cxn modelId="{FF75FB81-FF58-43B4-86EC-7594216BD7D7}" type="presParOf" srcId="{34AEA5C9-7918-4FCE-8F80-A85A4E1F2289}" destId="{BCD9E27E-56D3-45F2-B086-81D39DB9B235}" srcOrd="1" destOrd="0" presId="urn:microsoft.com/office/officeart/2005/8/layout/hierarchy2"/>
    <dgm:cxn modelId="{1D8B21C4-7A9D-4FD0-9565-0903F8A08F54}" type="presParOf" srcId="{BCD9E27E-56D3-45F2-B086-81D39DB9B235}" destId="{3A7B85EC-114A-492B-8290-4193621D9ACB}" srcOrd="0" destOrd="0" presId="urn:microsoft.com/office/officeart/2005/8/layout/hierarchy2"/>
    <dgm:cxn modelId="{A32BCA35-E3E6-41E4-A131-0460F08A05BB}" type="presParOf" srcId="{BCD9E27E-56D3-45F2-B086-81D39DB9B235}" destId="{2C88EA6C-56AC-4FAE-AC18-4F52CBADF116}" srcOrd="1" destOrd="0" presId="urn:microsoft.com/office/officeart/2005/8/layout/hierarchy2"/>
    <dgm:cxn modelId="{5FFA24A4-7C40-4560-B3C0-94C7048084D6}" type="presParOf" srcId="{2C88EA6C-56AC-4FAE-AC18-4F52CBADF116}" destId="{BB250FE2-48FE-4AD5-B148-F42C6D9017C8}" srcOrd="0" destOrd="0" presId="urn:microsoft.com/office/officeart/2005/8/layout/hierarchy2"/>
    <dgm:cxn modelId="{DB2D97DE-9F61-456B-9E69-7ABCC967C425}" type="presParOf" srcId="{BB250FE2-48FE-4AD5-B148-F42C6D9017C8}" destId="{4B6B3527-4E41-4AD3-A539-DD0756DAAFFF}" srcOrd="0" destOrd="0" presId="urn:microsoft.com/office/officeart/2005/8/layout/hierarchy2"/>
    <dgm:cxn modelId="{1F4259AB-3D74-4AD2-B055-9E8D87A5A5BE}" type="presParOf" srcId="{2C88EA6C-56AC-4FAE-AC18-4F52CBADF116}" destId="{61432E92-D40E-483E-8109-AE6224A0F0AC}" srcOrd="1" destOrd="0" presId="urn:microsoft.com/office/officeart/2005/8/layout/hierarchy2"/>
    <dgm:cxn modelId="{09B4C811-D5BB-452E-B49E-95A1CBA537DA}" type="presParOf" srcId="{61432E92-D40E-483E-8109-AE6224A0F0AC}" destId="{52DF6B04-8B2E-4F17-B771-1520E8B880E0}" srcOrd="0" destOrd="0" presId="urn:microsoft.com/office/officeart/2005/8/layout/hierarchy2"/>
    <dgm:cxn modelId="{00FE3030-CB0D-489F-8C30-117DA731612D}" type="presParOf" srcId="{61432E92-D40E-483E-8109-AE6224A0F0AC}" destId="{C814DE71-29EA-4419-A537-37A0B9FD348A}" srcOrd="1" destOrd="0" presId="urn:microsoft.com/office/officeart/2005/8/layout/hierarchy2"/>
    <dgm:cxn modelId="{134576EA-EAAF-44C8-A6E2-223C5F5F8445}" type="presParOf" srcId="{C814DE71-29EA-4419-A537-37A0B9FD348A}" destId="{1E2A333D-B405-4A9A-BB04-BB0F9068AF27}" srcOrd="0" destOrd="0" presId="urn:microsoft.com/office/officeart/2005/8/layout/hierarchy2"/>
    <dgm:cxn modelId="{A197F2D1-B9AF-4C76-84FD-77AE73D5892C}" type="presParOf" srcId="{1E2A333D-B405-4A9A-BB04-BB0F9068AF27}" destId="{CC2BF28F-5780-4884-B3CA-5D3E3EB9767A}" srcOrd="0" destOrd="0" presId="urn:microsoft.com/office/officeart/2005/8/layout/hierarchy2"/>
    <dgm:cxn modelId="{05F995BB-A6F9-4524-95E7-010339FA9F6A}" type="presParOf" srcId="{C814DE71-29EA-4419-A537-37A0B9FD348A}" destId="{0312228E-CD15-4A24-8A68-A462615B7420}" srcOrd="1" destOrd="0" presId="urn:microsoft.com/office/officeart/2005/8/layout/hierarchy2"/>
    <dgm:cxn modelId="{18963AB0-9374-4946-9CBC-A9D11C1DDED9}" type="presParOf" srcId="{0312228E-CD15-4A24-8A68-A462615B7420}" destId="{6CB185CC-716A-48B6-83B1-0619F0479519}" srcOrd="0" destOrd="0" presId="urn:microsoft.com/office/officeart/2005/8/layout/hierarchy2"/>
    <dgm:cxn modelId="{474F892F-1CB9-4F97-8F4D-A4A4E8A1AC70}" type="presParOf" srcId="{0312228E-CD15-4A24-8A68-A462615B7420}" destId="{1621719D-AD5E-4A71-BA98-81EC32AADB53}" srcOrd="1" destOrd="0" presId="urn:microsoft.com/office/officeart/2005/8/layout/hierarchy2"/>
    <dgm:cxn modelId="{83AE6A23-CBFF-4E58-B147-886062FE49BF}" type="presParOf" srcId="{1621719D-AD5E-4A71-BA98-81EC32AADB53}" destId="{D4BB93E9-4CCB-410D-8383-6F1A14F2BE2A}" srcOrd="0" destOrd="0" presId="urn:microsoft.com/office/officeart/2005/8/layout/hierarchy2"/>
    <dgm:cxn modelId="{61D552BE-EFD1-4C1F-8D34-F164CED406C6}" type="presParOf" srcId="{D4BB93E9-4CCB-410D-8383-6F1A14F2BE2A}" destId="{26D4ADDF-5D6E-407F-912C-27F5DEF1FEDB}" srcOrd="0" destOrd="0" presId="urn:microsoft.com/office/officeart/2005/8/layout/hierarchy2"/>
    <dgm:cxn modelId="{5433274E-1A03-45EF-B536-56EE99F8A980}" type="presParOf" srcId="{1621719D-AD5E-4A71-BA98-81EC32AADB53}" destId="{3E221596-F2A2-474B-A941-CE56D344F2E4}" srcOrd="1" destOrd="0" presId="urn:microsoft.com/office/officeart/2005/8/layout/hierarchy2"/>
    <dgm:cxn modelId="{17E93463-6FF5-4807-BD4A-CBAE23EF05BF}" type="presParOf" srcId="{3E221596-F2A2-474B-A941-CE56D344F2E4}" destId="{0A72305C-9B19-4764-9438-53D2F9015E16}" srcOrd="0" destOrd="0" presId="urn:microsoft.com/office/officeart/2005/8/layout/hierarchy2"/>
    <dgm:cxn modelId="{04DC02D5-C55F-46FF-9DE3-4F2F92AF9889}" type="presParOf" srcId="{3E221596-F2A2-474B-A941-CE56D344F2E4}" destId="{FAA256FB-337A-4369-8DE7-BDD98895149E}" srcOrd="1" destOrd="0" presId="urn:microsoft.com/office/officeart/2005/8/layout/hierarchy2"/>
    <dgm:cxn modelId="{E6D9135E-0AE4-47DB-B7F5-8C71F579FB99}" type="presParOf" srcId="{FAA256FB-337A-4369-8DE7-BDD98895149E}" destId="{F13675C1-BD55-4900-9E31-894860973AC4}" srcOrd="0" destOrd="0" presId="urn:microsoft.com/office/officeart/2005/8/layout/hierarchy2"/>
    <dgm:cxn modelId="{69D22D21-5BD4-46D8-B7A0-1E58BEB0D324}" type="presParOf" srcId="{F13675C1-BD55-4900-9E31-894860973AC4}" destId="{A7199241-B036-43FC-9E72-F629EA9F299B}" srcOrd="0" destOrd="0" presId="urn:microsoft.com/office/officeart/2005/8/layout/hierarchy2"/>
    <dgm:cxn modelId="{06399678-707E-49D7-A4AF-C16D14D2462C}" type="presParOf" srcId="{FAA256FB-337A-4369-8DE7-BDD98895149E}" destId="{0782E1A1-FBE7-4B92-A72C-C6657722DD74}" srcOrd="1" destOrd="0" presId="urn:microsoft.com/office/officeart/2005/8/layout/hierarchy2"/>
    <dgm:cxn modelId="{A4D8C939-C2F8-42B2-A9FD-E5C4C1EF7C01}" type="presParOf" srcId="{0782E1A1-FBE7-4B92-A72C-C6657722DD74}" destId="{010D73C7-FA7B-4CB3-B648-EAEE6DFC68F6}" srcOrd="0" destOrd="0" presId="urn:microsoft.com/office/officeart/2005/8/layout/hierarchy2"/>
    <dgm:cxn modelId="{76042D26-F336-4BF8-AAC9-2CD760F058EB}" type="presParOf" srcId="{0782E1A1-FBE7-4B92-A72C-C6657722DD74}" destId="{81D872A0-F290-44D5-A6F6-0C77F9C54009}" srcOrd="1" destOrd="0" presId="urn:microsoft.com/office/officeart/2005/8/layout/hierarchy2"/>
    <dgm:cxn modelId="{BAAB4EF4-DF06-418F-A933-CD0135F1CE07}" type="presParOf" srcId="{2C88EA6C-56AC-4FAE-AC18-4F52CBADF116}" destId="{8FDF7003-B7CB-4329-88D6-99A1BCE06BDD}" srcOrd="2" destOrd="0" presId="urn:microsoft.com/office/officeart/2005/8/layout/hierarchy2"/>
    <dgm:cxn modelId="{D355093C-856B-42D4-B576-EBD4B8D60FA3}" type="presParOf" srcId="{8FDF7003-B7CB-4329-88D6-99A1BCE06BDD}" destId="{7F65013A-B045-4A4C-AA7C-9CA3D63B3E4B}" srcOrd="0" destOrd="0" presId="urn:microsoft.com/office/officeart/2005/8/layout/hierarchy2"/>
    <dgm:cxn modelId="{A8DE54F8-984C-46AE-A3DE-57BBE3362DF0}" type="presParOf" srcId="{2C88EA6C-56AC-4FAE-AC18-4F52CBADF116}" destId="{4085A07B-BFA4-4DBA-A45A-F7ED7B35DDD5}" srcOrd="3" destOrd="0" presId="urn:microsoft.com/office/officeart/2005/8/layout/hierarchy2"/>
    <dgm:cxn modelId="{BEE95D58-88B2-47D6-B723-F53889870E7B}" type="presParOf" srcId="{4085A07B-BFA4-4DBA-A45A-F7ED7B35DDD5}" destId="{3CB04095-418E-482B-8FD2-1203C805350F}" srcOrd="0" destOrd="0" presId="urn:microsoft.com/office/officeart/2005/8/layout/hierarchy2"/>
    <dgm:cxn modelId="{ED635885-A750-4528-9C5B-E135C138EE27}" type="presParOf" srcId="{4085A07B-BFA4-4DBA-A45A-F7ED7B35DDD5}" destId="{81804133-B56F-4E0E-AB6D-4F656DAC3D7C}" srcOrd="1" destOrd="0" presId="urn:microsoft.com/office/officeart/2005/8/layout/hierarchy2"/>
    <dgm:cxn modelId="{957A5619-9D4E-47DF-863C-E8412E8F6209}" type="presParOf" srcId="{81804133-B56F-4E0E-AB6D-4F656DAC3D7C}" destId="{C3FEA77A-04D6-44D2-AD84-AD4622EA4E31}" srcOrd="0" destOrd="0" presId="urn:microsoft.com/office/officeart/2005/8/layout/hierarchy2"/>
    <dgm:cxn modelId="{581A411F-E114-464D-9A68-10651B023A06}" type="presParOf" srcId="{C3FEA77A-04D6-44D2-AD84-AD4622EA4E31}" destId="{17A971EE-9DA2-483A-B777-626DF484D515}" srcOrd="0" destOrd="0" presId="urn:microsoft.com/office/officeart/2005/8/layout/hierarchy2"/>
    <dgm:cxn modelId="{ED30A6D3-6589-4151-BD97-B786678A956B}" type="presParOf" srcId="{81804133-B56F-4E0E-AB6D-4F656DAC3D7C}" destId="{12429BFE-717C-4031-ACDA-E76B1AA0C7E0}" srcOrd="1" destOrd="0" presId="urn:microsoft.com/office/officeart/2005/8/layout/hierarchy2"/>
    <dgm:cxn modelId="{E3EBA46E-FA27-45F6-A0C3-A39CC504221F}" type="presParOf" srcId="{12429BFE-717C-4031-ACDA-E76B1AA0C7E0}" destId="{76D95EA2-7CF3-4930-9CD8-33A76FE25BC1}" srcOrd="0" destOrd="0" presId="urn:microsoft.com/office/officeart/2005/8/layout/hierarchy2"/>
    <dgm:cxn modelId="{3CF3143A-4C33-4FA9-AC55-D4769B64A1FD}" type="presParOf" srcId="{12429BFE-717C-4031-ACDA-E76B1AA0C7E0}" destId="{B7DA8731-422E-4399-A79E-5FF030EF57C3}" srcOrd="1" destOrd="0" presId="urn:microsoft.com/office/officeart/2005/8/layout/hierarchy2"/>
    <dgm:cxn modelId="{9BCF364A-7C66-40A6-898B-67632D498BAB}" type="presParOf" srcId="{81804133-B56F-4E0E-AB6D-4F656DAC3D7C}" destId="{F0D1985A-2A7B-4F57-A995-777F12761179}" srcOrd="2" destOrd="0" presId="urn:microsoft.com/office/officeart/2005/8/layout/hierarchy2"/>
    <dgm:cxn modelId="{06EF82C6-6AD4-47A1-93CA-4A4AE7CECF67}" type="presParOf" srcId="{F0D1985A-2A7B-4F57-A995-777F12761179}" destId="{0C388DA3-2740-4CB1-922A-55EF1BDACF7E}" srcOrd="0" destOrd="0" presId="urn:microsoft.com/office/officeart/2005/8/layout/hierarchy2"/>
    <dgm:cxn modelId="{843244DB-5804-4929-B56E-36799659BAF3}" type="presParOf" srcId="{81804133-B56F-4E0E-AB6D-4F656DAC3D7C}" destId="{D8B2D5E5-352E-4D4D-BF48-1792C4330EF8}" srcOrd="3" destOrd="0" presId="urn:microsoft.com/office/officeart/2005/8/layout/hierarchy2"/>
    <dgm:cxn modelId="{10EE713B-4112-40E2-9F1B-5F3F0037800C}" type="presParOf" srcId="{D8B2D5E5-352E-4D4D-BF48-1792C4330EF8}" destId="{77C4229A-C730-4150-B2DB-3A7FF4CF4563}" srcOrd="0" destOrd="0" presId="urn:microsoft.com/office/officeart/2005/8/layout/hierarchy2"/>
    <dgm:cxn modelId="{D98CC5CD-BC77-48DC-B958-4DAA6E0056AC}" type="presParOf" srcId="{D8B2D5E5-352E-4D4D-BF48-1792C4330EF8}" destId="{DC5BE880-4F99-4F92-AAD7-3DE1D5C6EEE9}" srcOrd="1" destOrd="0" presId="urn:microsoft.com/office/officeart/2005/8/layout/hierarchy2"/>
    <dgm:cxn modelId="{FA6A29F2-2D76-402C-AA76-BB687B00B437}" type="presParOf" srcId="{DC5BE880-4F99-4F92-AAD7-3DE1D5C6EEE9}" destId="{ACCD4EC9-F860-4FC3-B6F2-3342F3FDDF87}" srcOrd="0" destOrd="0" presId="urn:microsoft.com/office/officeart/2005/8/layout/hierarchy2"/>
    <dgm:cxn modelId="{EE4D383A-99D6-4EF8-BCA6-34730A172B93}" type="presParOf" srcId="{ACCD4EC9-F860-4FC3-B6F2-3342F3FDDF87}" destId="{8D6D3112-6020-41A3-9565-8967734274D7}" srcOrd="0" destOrd="0" presId="urn:microsoft.com/office/officeart/2005/8/layout/hierarchy2"/>
    <dgm:cxn modelId="{1F865E67-0127-448C-9F6F-2EEB2B62F215}" type="presParOf" srcId="{DC5BE880-4F99-4F92-AAD7-3DE1D5C6EEE9}" destId="{4DDFFAB4-BF4B-4042-B0B2-E0C1F45398F2}" srcOrd="1" destOrd="0" presId="urn:microsoft.com/office/officeart/2005/8/layout/hierarchy2"/>
    <dgm:cxn modelId="{21A2DC49-CA1C-4A7D-B77E-D6779E99F633}" type="presParOf" srcId="{4DDFFAB4-BF4B-4042-B0B2-E0C1F45398F2}" destId="{DF890BAF-D952-4F36-8D8A-8756AD9BD6A4}" srcOrd="0" destOrd="0" presId="urn:microsoft.com/office/officeart/2005/8/layout/hierarchy2"/>
    <dgm:cxn modelId="{52DA2215-1DBC-4078-994C-2DB04C5E4C73}" type="presParOf" srcId="{4DDFFAB4-BF4B-4042-B0B2-E0C1F45398F2}" destId="{999CEF4A-9653-4E31-9727-450F03C3757C}" srcOrd="1" destOrd="0" presId="urn:microsoft.com/office/officeart/2005/8/layout/hierarchy2"/>
    <dgm:cxn modelId="{8E715506-71B7-4319-BADA-8399CD553291}" type="presParOf" srcId="{999CEF4A-9653-4E31-9727-450F03C3757C}" destId="{62E307EE-EA0C-41D8-894A-B4F63D594F75}" srcOrd="0" destOrd="0" presId="urn:microsoft.com/office/officeart/2005/8/layout/hierarchy2"/>
    <dgm:cxn modelId="{6D68AE2A-8C2D-4173-9FA9-E93EF4527F40}" type="presParOf" srcId="{62E307EE-EA0C-41D8-894A-B4F63D594F75}" destId="{B86F6C50-7D22-4428-BE0B-6B09A13006EF}" srcOrd="0" destOrd="0" presId="urn:microsoft.com/office/officeart/2005/8/layout/hierarchy2"/>
    <dgm:cxn modelId="{99E35032-A2B6-434F-8A9A-DDAE5618C3F9}" type="presParOf" srcId="{999CEF4A-9653-4E31-9727-450F03C3757C}" destId="{8C7061AE-94E8-45C7-B3D8-A43AE9151AD6}" srcOrd="1" destOrd="0" presId="urn:microsoft.com/office/officeart/2005/8/layout/hierarchy2"/>
    <dgm:cxn modelId="{F7A6A348-4354-40AA-99FA-C0508DD2BCF1}" type="presParOf" srcId="{8C7061AE-94E8-45C7-B3D8-A43AE9151AD6}" destId="{611AB95A-FB6D-4C77-9ADF-ECB5C1101FD5}" srcOrd="0" destOrd="0" presId="urn:microsoft.com/office/officeart/2005/8/layout/hierarchy2"/>
    <dgm:cxn modelId="{B4841290-18AF-4125-9319-63631720D641}" type="presParOf" srcId="{8C7061AE-94E8-45C7-B3D8-A43AE9151AD6}" destId="{C7054D2D-C62F-44E4-87A1-5D120FA4E525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F27AE4-158C-4FF2-BED2-E8A146DE8113}">
      <dsp:nvSpPr>
        <dsp:cNvPr id="0" name=""/>
        <dsp:cNvSpPr/>
      </dsp:nvSpPr>
      <dsp:spPr>
        <a:xfrm rot="16200000">
          <a:off x="153773" y="1391"/>
          <a:ext cx="2589988" cy="258998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Strategic Priorities</a:t>
          </a:r>
        </a:p>
      </dsp:txBody>
      <dsp:txXfrm rot="5400000">
        <a:off x="153773" y="648888"/>
        <a:ext cx="2136740" cy="1294994"/>
      </dsp:txXfrm>
    </dsp:sp>
    <dsp:sp modelId="{DF8B38F9-191A-47FC-8F0B-1A6041CF1884}">
      <dsp:nvSpPr>
        <dsp:cNvPr id="0" name=""/>
        <dsp:cNvSpPr/>
      </dsp:nvSpPr>
      <dsp:spPr>
        <a:xfrm rot="5400000">
          <a:off x="4979827" y="0"/>
          <a:ext cx="2589988" cy="2589988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Critical or Core Activities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(Key Pivots)</a:t>
          </a:r>
        </a:p>
      </dsp:txBody>
      <dsp:txXfrm rot="-5400000">
        <a:off x="5433075" y="647497"/>
        <a:ext cx="2136740" cy="12949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7B67CE-6F53-4FCB-8D20-682ECBDFC302}">
      <dsp:nvSpPr>
        <dsp:cNvPr id="0" name=""/>
        <dsp:cNvSpPr/>
      </dsp:nvSpPr>
      <dsp:spPr>
        <a:xfrm rot="16200000">
          <a:off x="500830" y="-493322"/>
          <a:ext cx="1796179" cy="279784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Customer Value Proposition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/>
            <a:t>(Effective, Reliable, Affordable, Convenient Solutions)</a:t>
          </a:r>
        </a:p>
      </dsp:txBody>
      <dsp:txXfrm rot="5400000">
        <a:off x="-1" y="7509"/>
        <a:ext cx="2797840" cy="1347134"/>
      </dsp:txXfrm>
    </dsp:sp>
    <dsp:sp modelId="{A9BF21C0-D873-4557-9B81-D4B50A17C8F9}">
      <dsp:nvSpPr>
        <dsp:cNvPr id="0" name=""/>
        <dsp:cNvSpPr/>
      </dsp:nvSpPr>
      <dsp:spPr>
        <a:xfrm>
          <a:off x="2797840" y="0"/>
          <a:ext cx="2797840" cy="179617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Critical Resources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(People, Assets, Capital, Technology, Brand)</a:t>
          </a:r>
        </a:p>
      </dsp:txBody>
      <dsp:txXfrm>
        <a:off x="2797840" y="0"/>
        <a:ext cx="2797840" cy="1347134"/>
      </dsp:txXfrm>
    </dsp:sp>
    <dsp:sp modelId="{38682513-9F92-4F81-B8DE-73D2C0C6F53D}">
      <dsp:nvSpPr>
        <dsp:cNvPr id="0" name=""/>
        <dsp:cNvSpPr/>
      </dsp:nvSpPr>
      <dsp:spPr>
        <a:xfrm rot="10800000">
          <a:off x="0" y="1796179"/>
          <a:ext cx="2797840" cy="1796179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Critical Processes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(Repeatable, Scalable, Sustainable)</a:t>
          </a:r>
        </a:p>
      </dsp:txBody>
      <dsp:txXfrm rot="10800000">
        <a:off x="0" y="2245224"/>
        <a:ext cx="2797840" cy="1347134"/>
      </dsp:txXfrm>
    </dsp:sp>
    <dsp:sp modelId="{24312959-906D-4263-8F2E-ECF64ED64A46}">
      <dsp:nvSpPr>
        <dsp:cNvPr id="0" name=""/>
        <dsp:cNvSpPr/>
      </dsp:nvSpPr>
      <dsp:spPr>
        <a:xfrm rot="5400000">
          <a:off x="3298670" y="1295349"/>
          <a:ext cx="1796179" cy="2797840"/>
        </a:xfrm>
        <a:prstGeom prst="round1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Profit Formula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(Revenue Model, Cost Structure, Target Margins, Resource Velocity)</a:t>
          </a:r>
        </a:p>
      </dsp:txBody>
      <dsp:txXfrm rot="-5400000">
        <a:off x="2797839" y="2245224"/>
        <a:ext cx="2797840" cy="1347134"/>
      </dsp:txXfrm>
    </dsp:sp>
    <dsp:sp modelId="{AC6DF93E-F0A4-4417-8A5F-BA691CC26153}">
      <dsp:nvSpPr>
        <dsp:cNvPr id="0" name=""/>
        <dsp:cNvSpPr/>
      </dsp:nvSpPr>
      <dsp:spPr>
        <a:xfrm>
          <a:off x="1503248" y="1224311"/>
          <a:ext cx="2589182" cy="1126060"/>
        </a:xfrm>
        <a:prstGeom prst="roundRect">
          <a:avLst/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Culture, Structure </a:t>
          </a:r>
          <a:br>
            <a:rPr lang="en-US" sz="2000" b="1" kern="1200" dirty="0"/>
          </a:br>
          <a:r>
            <a:rPr lang="en-US" sz="2000" b="1" kern="1200" dirty="0"/>
            <a:t>&amp; Mgmt. Systems</a:t>
          </a:r>
        </a:p>
      </dsp:txBody>
      <dsp:txXfrm>
        <a:off x="1558218" y="1279281"/>
        <a:ext cx="2479242" cy="10161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8081B1-28FB-4A3B-A737-95D76F90A78F}">
      <dsp:nvSpPr>
        <dsp:cNvPr id="0" name=""/>
        <dsp:cNvSpPr/>
      </dsp:nvSpPr>
      <dsp:spPr>
        <a:xfrm>
          <a:off x="869009" y="161837"/>
          <a:ext cx="2292312" cy="2292312"/>
        </a:xfrm>
        <a:prstGeom prst="pie">
          <a:avLst>
            <a:gd name="adj1" fmla="val 16200000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Process Management</a:t>
          </a:r>
        </a:p>
      </dsp:txBody>
      <dsp:txXfrm>
        <a:off x="2085845" y="636946"/>
        <a:ext cx="845972" cy="627656"/>
      </dsp:txXfrm>
    </dsp:sp>
    <dsp:sp modelId="{F826420A-581B-4A4F-B56F-057218FB90D0}">
      <dsp:nvSpPr>
        <dsp:cNvPr id="0" name=""/>
        <dsp:cNvSpPr/>
      </dsp:nvSpPr>
      <dsp:spPr>
        <a:xfrm>
          <a:off x="869009" y="238793"/>
          <a:ext cx="2292312" cy="2292312"/>
        </a:xfrm>
        <a:prstGeom prst="pie">
          <a:avLst>
            <a:gd name="adj1" fmla="val 0"/>
            <a:gd name="adj2" fmla="val 5400000"/>
          </a:avLst>
        </a:prstGeom>
        <a:solidFill>
          <a:schemeClr val="accent2">
            <a:hueOff val="-525570"/>
            <a:satOff val="888"/>
            <a:lumOff val="-30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Partner Management</a:t>
          </a:r>
        </a:p>
      </dsp:txBody>
      <dsp:txXfrm>
        <a:off x="2085845" y="1428339"/>
        <a:ext cx="845972" cy="627656"/>
      </dsp:txXfrm>
    </dsp:sp>
    <dsp:sp modelId="{BF313988-EAEA-41DE-8EB5-29045EC83D54}">
      <dsp:nvSpPr>
        <dsp:cNvPr id="0" name=""/>
        <dsp:cNvSpPr/>
      </dsp:nvSpPr>
      <dsp:spPr>
        <a:xfrm>
          <a:off x="792053" y="238793"/>
          <a:ext cx="2292312" cy="2292312"/>
        </a:xfrm>
        <a:prstGeom prst="pie">
          <a:avLst>
            <a:gd name="adj1" fmla="val 5400000"/>
            <a:gd name="adj2" fmla="val 10800000"/>
          </a:avLst>
        </a:prstGeom>
        <a:solidFill>
          <a:schemeClr val="accent2">
            <a:hueOff val="-1051140"/>
            <a:satOff val="1777"/>
            <a:lumOff val="-601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Product Management</a:t>
          </a:r>
        </a:p>
      </dsp:txBody>
      <dsp:txXfrm>
        <a:off x="1021557" y="1428339"/>
        <a:ext cx="845972" cy="627656"/>
      </dsp:txXfrm>
    </dsp:sp>
    <dsp:sp modelId="{D38439AF-CC29-4886-B2C7-7C6A8511BE03}">
      <dsp:nvSpPr>
        <dsp:cNvPr id="0" name=""/>
        <dsp:cNvSpPr/>
      </dsp:nvSpPr>
      <dsp:spPr>
        <a:xfrm>
          <a:off x="792053" y="161837"/>
          <a:ext cx="2292312" cy="2292312"/>
        </a:xfrm>
        <a:prstGeom prst="pie">
          <a:avLst>
            <a:gd name="adj1" fmla="val 10800000"/>
            <a:gd name="adj2" fmla="val 16200000"/>
          </a:avLst>
        </a:prstGeom>
        <a:solidFill>
          <a:schemeClr val="accent2">
            <a:hueOff val="-1576710"/>
            <a:satOff val="2665"/>
            <a:lumOff val="-90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Operational Analytics</a:t>
          </a:r>
        </a:p>
      </dsp:txBody>
      <dsp:txXfrm>
        <a:off x="1021557" y="636946"/>
        <a:ext cx="845972" cy="627656"/>
      </dsp:txXfrm>
    </dsp:sp>
    <dsp:sp modelId="{DB126196-A48B-41E7-B610-4CB49690A62E}">
      <dsp:nvSpPr>
        <dsp:cNvPr id="0" name=""/>
        <dsp:cNvSpPr/>
      </dsp:nvSpPr>
      <dsp:spPr>
        <a:xfrm>
          <a:off x="727104" y="19932"/>
          <a:ext cx="2576122" cy="2576122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06EEB5-64DC-4A33-B50B-C0F916DA5E5D}">
      <dsp:nvSpPr>
        <dsp:cNvPr id="0" name=""/>
        <dsp:cNvSpPr/>
      </dsp:nvSpPr>
      <dsp:spPr>
        <a:xfrm>
          <a:off x="727104" y="96888"/>
          <a:ext cx="2576122" cy="2576122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2">
            <a:hueOff val="-525570"/>
            <a:satOff val="888"/>
            <a:lumOff val="-30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935562-DF9C-4A53-81B6-824FE810CCD7}">
      <dsp:nvSpPr>
        <dsp:cNvPr id="0" name=""/>
        <dsp:cNvSpPr/>
      </dsp:nvSpPr>
      <dsp:spPr>
        <a:xfrm>
          <a:off x="650148" y="96888"/>
          <a:ext cx="2576122" cy="2576122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2">
            <a:hueOff val="-1051140"/>
            <a:satOff val="1777"/>
            <a:lumOff val="-601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C96A3F-74E3-4C44-9ECD-F1D7F6605AAA}">
      <dsp:nvSpPr>
        <dsp:cNvPr id="0" name=""/>
        <dsp:cNvSpPr/>
      </dsp:nvSpPr>
      <dsp:spPr>
        <a:xfrm>
          <a:off x="650148" y="19932"/>
          <a:ext cx="2576122" cy="2576122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2">
            <a:hueOff val="-1576710"/>
            <a:satOff val="2665"/>
            <a:lumOff val="-901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EF31B2-6EF0-4013-B3AE-B43E3FFCB9B3}">
      <dsp:nvSpPr>
        <dsp:cNvPr id="0" name=""/>
        <dsp:cNvSpPr/>
      </dsp:nvSpPr>
      <dsp:spPr>
        <a:xfrm>
          <a:off x="4375" y="1134588"/>
          <a:ext cx="1913220" cy="11479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Target Market</a:t>
          </a:r>
        </a:p>
      </dsp:txBody>
      <dsp:txXfrm>
        <a:off x="37997" y="1168210"/>
        <a:ext cx="1845976" cy="1080688"/>
      </dsp:txXfrm>
    </dsp:sp>
    <dsp:sp modelId="{8C3F0D5B-C88E-492C-982E-CA71A747C7D5}">
      <dsp:nvSpPr>
        <dsp:cNvPr id="0" name=""/>
        <dsp:cNvSpPr/>
      </dsp:nvSpPr>
      <dsp:spPr>
        <a:xfrm>
          <a:off x="2108918" y="1471315"/>
          <a:ext cx="405602" cy="474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2108918" y="1566211"/>
        <a:ext cx="283921" cy="284686"/>
      </dsp:txXfrm>
    </dsp:sp>
    <dsp:sp modelId="{CBC62313-A2FA-45BD-97B8-166A8479FFC1}">
      <dsp:nvSpPr>
        <dsp:cNvPr id="0" name=""/>
        <dsp:cNvSpPr/>
      </dsp:nvSpPr>
      <dsp:spPr>
        <a:xfrm>
          <a:off x="2682884" y="1134588"/>
          <a:ext cx="1913220" cy="11479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Customer Need</a:t>
          </a:r>
        </a:p>
      </dsp:txBody>
      <dsp:txXfrm>
        <a:off x="2716506" y="1168210"/>
        <a:ext cx="1845976" cy="1080688"/>
      </dsp:txXfrm>
    </dsp:sp>
    <dsp:sp modelId="{F160DCDF-4DE2-45C4-A248-2893EFD7F044}">
      <dsp:nvSpPr>
        <dsp:cNvPr id="0" name=""/>
        <dsp:cNvSpPr/>
      </dsp:nvSpPr>
      <dsp:spPr>
        <a:xfrm>
          <a:off x="4787426" y="1471315"/>
          <a:ext cx="405602" cy="474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4787426" y="1566211"/>
        <a:ext cx="283921" cy="284686"/>
      </dsp:txXfrm>
    </dsp:sp>
    <dsp:sp modelId="{397EA208-0D58-4C01-BC73-93FC2FEB6B66}">
      <dsp:nvSpPr>
        <dsp:cNvPr id="0" name=""/>
        <dsp:cNvSpPr/>
      </dsp:nvSpPr>
      <dsp:spPr>
        <a:xfrm>
          <a:off x="5361393" y="1134588"/>
          <a:ext cx="1913220" cy="11479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Solution Fit</a:t>
          </a:r>
        </a:p>
      </dsp:txBody>
      <dsp:txXfrm>
        <a:off x="5395015" y="1168210"/>
        <a:ext cx="1845976" cy="1080688"/>
      </dsp:txXfrm>
    </dsp:sp>
    <dsp:sp modelId="{0BDE3888-70D4-4D71-AB9F-520A3E0DEB84}">
      <dsp:nvSpPr>
        <dsp:cNvPr id="0" name=""/>
        <dsp:cNvSpPr/>
      </dsp:nvSpPr>
      <dsp:spPr>
        <a:xfrm>
          <a:off x="7465935" y="1471315"/>
          <a:ext cx="405602" cy="474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465935" y="1566211"/>
        <a:ext cx="283921" cy="284686"/>
      </dsp:txXfrm>
    </dsp:sp>
    <dsp:sp modelId="{AA4BF473-BEE4-4353-8A87-505DA97691B0}">
      <dsp:nvSpPr>
        <dsp:cNvPr id="0" name=""/>
        <dsp:cNvSpPr/>
      </dsp:nvSpPr>
      <dsp:spPr>
        <a:xfrm>
          <a:off x="8039901" y="1134588"/>
          <a:ext cx="1913220" cy="11479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Key Value Delivered </a:t>
          </a:r>
        </a:p>
      </dsp:txBody>
      <dsp:txXfrm>
        <a:off x="8073523" y="1168210"/>
        <a:ext cx="1845976" cy="108068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EF31B2-6EF0-4013-B3AE-B43E3FFCB9B3}">
      <dsp:nvSpPr>
        <dsp:cNvPr id="0" name=""/>
        <dsp:cNvSpPr/>
      </dsp:nvSpPr>
      <dsp:spPr>
        <a:xfrm>
          <a:off x="4375" y="1134588"/>
          <a:ext cx="1913220" cy="11479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Competitor Identification</a:t>
          </a:r>
        </a:p>
      </dsp:txBody>
      <dsp:txXfrm>
        <a:off x="37997" y="1168210"/>
        <a:ext cx="1845976" cy="1080688"/>
      </dsp:txXfrm>
    </dsp:sp>
    <dsp:sp modelId="{8C3F0D5B-C88E-492C-982E-CA71A747C7D5}">
      <dsp:nvSpPr>
        <dsp:cNvPr id="0" name=""/>
        <dsp:cNvSpPr/>
      </dsp:nvSpPr>
      <dsp:spPr>
        <a:xfrm>
          <a:off x="2108918" y="1471315"/>
          <a:ext cx="405602" cy="474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2108918" y="1566211"/>
        <a:ext cx="283921" cy="284686"/>
      </dsp:txXfrm>
    </dsp:sp>
    <dsp:sp modelId="{CBC62313-A2FA-45BD-97B8-166A8479FFC1}">
      <dsp:nvSpPr>
        <dsp:cNvPr id="0" name=""/>
        <dsp:cNvSpPr/>
      </dsp:nvSpPr>
      <dsp:spPr>
        <a:xfrm>
          <a:off x="2682884" y="1134588"/>
          <a:ext cx="1913220" cy="11479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Uniqueness or Differentiation</a:t>
          </a:r>
        </a:p>
      </dsp:txBody>
      <dsp:txXfrm>
        <a:off x="2716506" y="1168210"/>
        <a:ext cx="1845976" cy="1080688"/>
      </dsp:txXfrm>
    </dsp:sp>
    <dsp:sp modelId="{F160DCDF-4DE2-45C4-A248-2893EFD7F044}">
      <dsp:nvSpPr>
        <dsp:cNvPr id="0" name=""/>
        <dsp:cNvSpPr/>
      </dsp:nvSpPr>
      <dsp:spPr>
        <a:xfrm>
          <a:off x="4787426" y="1471315"/>
          <a:ext cx="405602" cy="474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4787426" y="1566211"/>
        <a:ext cx="283921" cy="284686"/>
      </dsp:txXfrm>
    </dsp:sp>
    <dsp:sp modelId="{397EA208-0D58-4C01-BC73-93FC2FEB6B66}">
      <dsp:nvSpPr>
        <dsp:cNvPr id="0" name=""/>
        <dsp:cNvSpPr/>
      </dsp:nvSpPr>
      <dsp:spPr>
        <a:xfrm>
          <a:off x="5361393" y="1134588"/>
          <a:ext cx="1913220" cy="11479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Why What We Do Works</a:t>
          </a:r>
        </a:p>
      </dsp:txBody>
      <dsp:txXfrm>
        <a:off x="5395015" y="1168210"/>
        <a:ext cx="1845976" cy="1080688"/>
      </dsp:txXfrm>
    </dsp:sp>
    <dsp:sp modelId="{0BDE3888-70D4-4D71-AB9F-520A3E0DEB84}">
      <dsp:nvSpPr>
        <dsp:cNvPr id="0" name=""/>
        <dsp:cNvSpPr/>
      </dsp:nvSpPr>
      <dsp:spPr>
        <a:xfrm>
          <a:off x="7465935" y="1471315"/>
          <a:ext cx="405602" cy="47447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7465935" y="1566211"/>
        <a:ext cx="283921" cy="284686"/>
      </dsp:txXfrm>
    </dsp:sp>
    <dsp:sp modelId="{AA4BF473-BEE4-4353-8A87-505DA97691B0}">
      <dsp:nvSpPr>
        <dsp:cNvPr id="0" name=""/>
        <dsp:cNvSpPr/>
      </dsp:nvSpPr>
      <dsp:spPr>
        <a:xfrm>
          <a:off x="8039901" y="1134588"/>
          <a:ext cx="1913220" cy="11479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What Makes it Difficult to Imitate?</a:t>
          </a:r>
        </a:p>
      </dsp:txBody>
      <dsp:txXfrm>
        <a:off x="8073523" y="1168210"/>
        <a:ext cx="1845976" cy="108068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1B114-B273-4596-B296-145D700E3F67}">
      <dsp:nvSpPr>
        <dsp:cNvPr id="0" name=""/>
        <dsp:cNvSpPr/>
      </dsp:nvSpPr>
      <dsp:spPr>
        <a:xfrm>
          <a:off x="1378" y="333364"/>
          <a:ext cx="3225465" cy="116349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 dirty="0"/>
            <a:t>Management Systems</a:t>
          </a:r>
          <a:endParaRPr lang="en-US" sz="3600" kern="1200" dirty="0"/>
        </a:p>
      </dsp:txBody>
      <dsp:txXfrm>
        <a:off x="35455" y="367441"/>
        <a:ext cx="3157311" cy="1095336"/>
      </dsp:txXfrm>
    </dsp:sp>
    <dsp:sp modelId="{DA20EA73-DF17-447E-901A-0980D55A4B84}">
      <dsp:nvSpPr>
        <dsp:cNvPr id="0" name=""/>
        <dsp:cNvSpPr/>
      </dsp:nvSpPr>
      <dsp:spPr>
        <a:xfrm>
          <a:off x="323924" y="1496854"/>
          <a:ext cx="322546" cy="16833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3346"/>
              </a:lnTo>
              <a:lnTo>
                <a:pt x="322546" y="168334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2FDD19-12FB-4E43-977B-1D8FFD3B20FA}">
      <dsp:nvSpPr>
        <dsp:cNvPr id="0" name=""/>
        <dsp:cNvSpPr/>
      </dsp:nvSpPr>
      <dsp:spPr>
        <a:xfrm>
          <a:off x="646471" y="1900037"/>
          <a:ext cx="2580372" cy="2560326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Portfolio Management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M&amp;As, Alliances, etc.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Business Unit Strategies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Talent Relationships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Culture</a:t>
          </a:r>
        </a:p>
      </dsp:txBody>
      <dsp:txXfrm>
        <a:off x="721460" y="1975026"/>
        <a:ext cx="2430394" cy="2410348"/>
      </dsp:txXfrm>
    </dsp:sp>
    <dsp:sp modelId="{3AA49C21-19AE-418C-9C08-2E4894243682}">
      <dsp:nvSpPr>
        <dsp:cNvPr id="0" name=""/>
        <dsp:cNvSpPr/>
      </dsp:nvSpPr>
      <dsp:spPr>
        <a:xfrm>
          <a:off x="4033210" y="333364"/>
          <a:ext cx="3225465" cy="112504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 dirty="0"/>
            <a:t>Operating Capabilities</a:t>
          </a:r>
          <a:endParaRPr lang="en-US" sz="3600" kern="1200" dirty="0"/>
        </a:p>
      </dsp:txBody>
      <dsp:txXfrm>
        <a:off x="4066161" y="366315"/>
        <a:ext cx="3159563" cy="1059140"/>
      </dsp:txXfrm>
    </dsp:sp>
    <dsp:sp modelId="{67BA2D8E-D563-4ACE-9CD6-D7A756BDBE67}">
      <dsp:nvSpPr>
        <dsp:cNvPr id="0" name=""/>
        <dsp:cNvSpPr/>
      </dsp:nvSpPr>
      <dsp:spPr>
        <a:xfrm>
          <a:off x="4355757" y="1458407"/>
          <a:ext cx="322546" cy="16833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3346"/>
              </a:lnTo>
              <a:lnTo>
                <a:pt x="322546" y="168334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596C23-4EF9-49E8-AA78-28DE5CFA3A3E}">
      <dsp:nvSpPr>
        <dsp:cNvPr id="0" name=""/>
        <dsp:cNvSpPr/>
      </dsp:nvSpPr>
      <dsp:spPr>
        <a:xfrm>
          <a:off x="4678303" y="1861590"/>
          <a:ext cx="2580372" cy="2560326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t" anchorCtr="0">
          <a:noAutofit/>
        </a:bodyPr>
        <a:lstStyle/>
        <a:p>
          <a:pPr marL="0"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Supply Chain Logistics</a:t>
          </a:r>
        </a:p>
        <a:p>
          <a:pPr marL="109538" lvl="0" indent="-109538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Production &amp; Operations</a:t>
          </a:r>
        </a:p>
        <a:p>
          <a:pPr marL="109538" lvl="0" indent="-109538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"Go-to Market" Capabilities</a:t>
          </a:r>
        </a:p>
        <a:p>
          <a:pPr marL="0"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Customer Relationships</a:t>
          </a:r>
        </a:p>
        <a:p>
          <a:pPr marL="0"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Privileged Insight </a:t>
          </a:r>
        </a:p>
      </dsp:txBody>
      <dsp:txXfrm>
        <a:off x="4753292" y="1936579"/>
        <a:ext cx="2430394" cy="2410348"/>
      </dsp:txXfrm>
    </dsp:sp>
    <dsp:sp modelId="{A9B9CC35-2588-4BAB-B3D7-5D56FF4B8A12}">
      <dsp:nvSpPr>
        <dsp:cNvPr id="0" name=""/>
        <dsp:cNvSpPr/>
      </dsp:nvSpPr>
      <dsp:spPr>
        <a:xfrm>
          <a:off x="8065042" y="333364"/>
          <a:ext cx="3225465" cy="110065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45720" rIns="6858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 dirty="0"/>
            <a:t>Proprietary Assets</a:t>
          </a:r>
          <a:endParaRPr lang="en-US" sz="3600" kern="1200" dirty="0"/>
        </a:p>
      </dsp:txBody>
      <dsp:txXfrm>
        <a:off x="8097279" y="365601"/>
        <a:ext cx="3160991" cy="1036183"/>
      </dsp:txXfrm>
    </dsp:sp>
    <dsp:sp modelId="{41E45BC8-DF67-4943-9428-2D601B8C64CC}">
      <dsp:nvSpPr>
        <dsp:cNvPr id="0" name=""/>
        <dsp:cNvSpPr/>
      </dsp:nvSpPr>
      <dsp:spPr>
        <a:xfrm>
          <a:off x="8387589" y="1434022"/>
          <a:ext cx="322546" cy="168334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83346"/>
              </a:lnTo>
              <a:lnTo>
                <a:pt x="322546" y="1683346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999326-9DFE-4FF7-A9FE-7AAA1202E53A}">
      <dsp:nvSpPr>
        <dsp:cNvPr id="0" name=""/>
        <dsp:cNvSpPr/>
      </dsp:nvSpPr>
      <dsp:spPr>
        <a:xfrm>
          <a:off x="8710135" y="1837205"/>
          <a:ext cx="2580372" cy="2560326"/>
        </a:xfrm>
        <a:prstGeom prst="roundRect">
          <a:avLst>
            <a:gd name="adj" fmla="val 10000"/>
          </a:avLst>
        </a:prstGeom>
        <a:solidFill>
          <a:schemeClr val="bg1">
            <a:alpha val="9000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t" anchorCtr="0">
          <a:noAutofit/>
        </a:bodyPr>
        <a:lstStyle/>
        <a:p>
          <a:pPr marL="0"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Tangible Assets</a:t>
          </a:r>
        </a:p>
        <a:p>
          <a:pPr marL="0"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Scale</a:t>
          </a:r>
        </a:p>
        <a:p>
          <a:pPr marL="0"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Technology</a:t>
          </a:r>
        </a:p>
        <a:p>
          <a:pPr marL="0"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Brand</a:t>
          </a:r>
        </a:p>
        <a:p>
          <a:pPr marL="109538" lvl="0" indent="-109538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- Locked-in Customer Networks</a:t>
          </a:r>
          <a:endParaRPr lang="en-US" sz="1800" kern="1200" dirty="0"/>
        </a:p>
      </dsp:txBody>
      <dsp:txXfrm>
        <a:off x="8785124" y="1912194"/>
        <a:ext cx="2430394" cy="241034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13B6AF-1199-4DCC-AEDD-E9F25743FD47}">
      <dsp:nvSpPr>
        <dsp:cNvPr id="0" name=""/>
        <dsp:cNvSpPr/>
      </dsp:nvSpPr>
      <dsp:spPr>
        <a:xfrm>
          <a:off x="4215129" y="518"/>
          <a:ext cx="6322695" cy="2023946"/>
        </a:xfrm>
        <a:prstGeom prst="rightArrow">
          <a:avLst>
            <a:gd name="adj1" fmla="val 75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Ties strategy to business model structure and design/redesign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Defines activities to drive execution</a:t>
          </a:r>
        </a:p>
      </dsp:txBody>
      <dsp:txXfrm>
        <a:off x="4215129" y="253511"/>
        <a:ext cx="5563715" cy="1517960"/>
      </dsp:txXfrm>
    </dsp:sp>
    <dsp:sp modelId="{B198D383-E528-45BA-B6A8-38D2274B5C0B}">
      <dsp:nvSpPr>
        <dsp:cNvPr id="0" name=""/>
        <dsp:cNvSpPr/>
      </dsp:nvSpPr>
      <dsp:spPr>
        <a:xfrm>
          <a:off x="0" y="518"/>
          <a:ext cx="4215130" cy="2023946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Activity Mapping</a:t>
          </a:r>
        </a:p>
      </dsp:txBody>
      <dsp:txXfrm>
        <a:off x="98801" y="99319"/>
        <a:ext cx="4017528" cy="1826344"/>
      </dsp:txXfrm>
    </dsp:sp>
    <dsp:sp modelId="{8287AE08-F73F-4594-970F-1D5B56B8D7E0}">
      <dsp:nvSpPr>
        <dsp:cNvPr id="0" name=""/>
        <dsp:cNvSpPr/>
      </dsp:nvSpPr>
      <dsp:spPr>
        <a:xfrm>
          <a:off x="4215129" y="2226859"/>
          <a:ext cx="6322695" cy="2023946"/>
        </a:xfrm>
        <a:prstGeom prst="rightArrow">
          <a:avLst>
            <a:gd name="adj1" fmla="val 75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Degree of lock-in and asset heaviness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Reflects degree of disruption risk and embedded inertia exposure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Reflects balance between agility and resiliency</a:t>
          </a:r>
        </a:p>
      </dsp:txBody>
      <dsp:txXfrm>
        <a:off x="4215129" y="2479852"/>
        <a:ext cx="5563715" cy="1517960"/>
      </dsp:txXfrm>
    </dsp:sp>
    <dsp:sp modelId="{8D768670-B29D-4C27-AB8B-AB92BCE4E730}">
      <dsp:nvSpPr>
        <dsp:cNvPr id="0" name=""/>
        <dsp:cNvSpPr/>
      </dsp:nvSpPr>
      <dsp:spPr>
        <a:xfrm>
          <a:off x="0" y="2226859"/>
          <a:ext cx="4215130" cy="2023946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Agility Metering</a:t>
          </a:r>
        </a:p>
      </dsp:txBody>
      <dsp:txXfrm>
        <a:off x="98801" y="2325660"/>
        <a:ext cx="4017528" cy="182634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AB0864-4A23-4F2E-9E59-E74010BCF2E0}">
      <dsp:nvSpPr>
        <dsp:cNvPr id="0" name=""/>
        <dsp:cNvSpPr/>
      </dsp:nvSpPr>
      <dsp:spPr>
        <a:xfrm>
          <a:off x="0" y="1451038"/>
          <a:ext cx="2762932" cy="165775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Value Logic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Matching Product/Services to Customer Needs</a:t>
          </a:r>
        </a:p>
      </dsp:txBody>
      <dsp:txXfrm>
        <a:off x="0" y="1451038"/>
        <a:ext cx="2762932" cy="1657759"/>
      </dsp:txXfrm>
    </dsp:sp>
    <dsp:sp modelId="{F664A4FE-8C72-4D68-9003-88E1EB09F23D}">
      <dsp:nvSpPr>
        <dsp:cNvPr id="0" name=""/>
        <dsp:cNvSpPr/>
      </dsp:nvSpPr>
      <dsp:spPr>
        <a:xfrm>
          <a:off x="2841283" y="1446960"/>
          <a:ext cx="2762932" cy="165775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Market Logic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Demand Creation to Revenue Conversion – are the mechanics in place?</a:t>
          </a:r>
        </a:p>
      </dsp:txBody>
      <dsp:txXfrm>
        <a:off x="2841283" y="1446960"/>
        <a:ext cx="2762932" cy="1657759"/>
      </dsp:txXfrm>
    </dsp:sp>
    <dsp:sp modelId="{2EAE9146-079D-4F3F-B025-81D8B44A8DE9}">
      <dsp:nvSpPr>
        <dsp:cNvPr id="0" name=""/>
        <dsp:cNvSpPr/>
      </dsp:nvSpPr>
      <dsp:spPr>
        <a:xfrm>
          <a:off x="1215878" y="3319626"/>
          <a:ext cx="2762932" cy="165775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Business Logic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Strategic Initiatives and Outcomes…matched to capabilities</a:t>
          </a:r>
        </a:p>
      </dsp:txBody>
      <dsp:txXfrm>
        <a:off x="1215878" y="3319626"/>
        <a:ext cx="2762932" cy="1657759"/>
      </dsp:txXfrm>
    </dsp:sp>
    <dsp:sp modelId="{01EC87A7-300E-4B23-AD0C-5FB4F4C4CC05}">
      <dsp:nvSpPr>
        <dsp:cNvPr id="0" name=""/>
        <dsp:cNvSpPr/>
      </dsp:nvSpPr>
      <dsp:spPr>
        <a:xfrm>
          <a:off x="5682567" y="1460963"/>
          <a:ext cx="2762932" cy="165775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Value Creation Logic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Resources &amp; Processes – can we deliver?</a:t>
          </a:r>
        </a:p>
      </dsp:txBody>
      <dsp:txXfrm>
        <a:off x="5682567" y="1460963"/>
        <a:ext cx="2762932" cy="1657759"/>
      </dsp:txXfrm>
    </dsp:sp>
    <dsp:sp modelId="{8A219644-7AD1-4192-9AD9-8E5F296BD1E2}">
      <dsp:nvSpPr>
        <dsp:cNvPr id="0" name=""/>
        <dsp:cNvSpPr/>
      </dsp:nvSpPr>
      <dsp:spPr>
        <a:xfrm>
          <a:off x="4422758" y="3325870"/>
          <a:ext cx="2762932" cy="165775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Risk Logic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Degree of risk shift and potential exposure</a:t>
          </a:r>
        </a:p>
      </dsp:txBody>
      <dsp:txXfrm>
        <a:off x="4422758" y="3325870"/>
        <a:ext cx="2762932" cy="165775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EA0BF6-34CE-4E16-A830-E2B4EBE287B3}">
      <dsp:nvSpPr>
        <dsp:cNvPr id="0" name=""/>
        <dsp:cNvSpPr/>
      </dsp:nvSpPr>
      <dsp:spPr>
        <a:xfrm>
          <a:off x="1951" y="3136048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Opportunity Identification</a:t>
          </a:r>
        </a:p>
      </dsp:txBody>
      <dsp:txXfrm>
        <a:off x="22559" y="3156656"/>
        <a:ext cx="1366011" cy="662397"/>
      </dsp:txXfrm>
    </dsp:sp>
    <dsp:sp modelId="{DB0AC9AE-F34E-4309-88CA-7BDFD0E1B768}">
      <dsp:nvSpPr>
        <dsp:cNvPr id="0" name=""/>
        <dsp:cNvSpPr/>
      </dsp:nvSpPr>
      <dsp:spPr>
        <a:xfrm>
          <a:off x="1409179" y="3479274"/>
          <a:ext cx="308323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308323" y="858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55632" y="3480146"/>
        <a:ext cx="15416" cy="15416"/>
      </dsp:txXfrm>
    </dsp:sp>
    <dsp:sp modelId="{3A7B85EC-114A-492B-8290-4193621D9ACB}">
      <dsp:nvSpPr>
        <dsp:cNvPr id="0" name=""/>
        <dsp:cNvSpPr/>
      </dsp:nvSpPr>
      <dsp:spPr>
        <a:xfrm>
          <a:off x="1717502" y="3136048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Strategy Identification</a:t>
          </a:r>
        </a:p>
      </dsp:txBody>
      <dsp:txXfrm>
        <a:off x="1738110" y="3156656"/>
        <a:ext cx="1366011" cy="662397"/>
      </dsp:txXfrm>
    </dsp:sp>
    <dsp:sp modelId="{BB250FE2-48FE-4AD5-B148-F42C6D9017C8}">
      <dsp:nvSpPr>
        <dsp:cNvPr id="0" name=""/>
        <dsp:cNvSpPr/>
      </dsp:nvSpPr>
      <dsp:spPr>
        <a:xfrm rot="18414348">
          <a:off x="2973132" y="3175841"/>
          <a:ext cx="758940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758940" y="858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33629" y="3165448"/>
        <a:ext cx="37947" cy="37947"/>
      </dsp:txXfrm>
    </dsp:sp>
    <dsp:sp modelId="{52DF6B04-8B2E-4F17-B771-1520E8B880E0}">
      <dsp:nvSpPr>
        <dsp:cNvPr id="0" name=""/>
        <dsp:cNvSpPr/>
      </dsp:nvSpPr>
      <dsp:spPr>
        <a:xfrm>
          <a:off x="3580475" y="2529181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Revenue Model</a:t>
          </a:r>
        </a:p>
      </dsp:txBody>
      <dsp:txXfrm>
        <a:off x="3601083" y="2549789"/>
        <a:ext cx="1366011" cy="662397"/>
      </dsp:txXfrm>
    </dsp:sp>
    <dsp:sp modelId="{1E2A333D-B405-4A9A-BB04-BB0F9068AF27}">
      <dsp:nvSpPr>
        <dsp:cNvPr id="0" name=""/>
        <dsp:cNvSpPr/>
      </dsp:nvSpPr>
      <dsp:spPr>
        <a:xfrm>
          <a:off x="4987703" y="2872407"/>
          <a:ext cx="442207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442207" y="858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97751" y="2869932"/>
        <a:ext cx="22110" cy="22110"/>
      </dsp:txXfrm>
    </dsp:sp>
    <dsp:sp modelId="{6CB185CC-716A-48B6-83B1-0619F0479519}">
      <dsp:nvSpPr>
        <dsp:cNvPr id="0" name=""/>
        <dsp:cNvSpPr/>
      </dsp:nvSpPr>
      <dsp:spPr>
        <a:xfrm>
          <a:off x="5429910" y="2529181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Profitability, Cash Flow, Volatility &amp; Predictability</a:t>
          </a:r>
        </a:p>
      </dsp:txBody>
      <dsp:txXfrm>
        <a:off x="5450518" y="2549789"/>
        <a:ext cx="1366011" cy="662397"/>
      </dsp:txXfrm>
    </dsp:sp>
    <dsp:sp modelId="{D4BB93E9-4CCB-410D-8383-6F1A14F2BE2A}">
      <dsp:nvSpPr>
        <dsp:cNvPr id="0" name=""/>
        <dsp:cNvSpPr/>
      </dsp:nvSpPr>
      <dsp:spPr>
        <a:xfrm>
          <a:off x="6837138" y="2872407"/>
          <a:ext cx="428979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428979" y="858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40903" y="2870263"/>
        <a:ext cx="21448" cy="21448"/>
      </dsp:txXfrm>
    </dsp:sp>
    <dsp:sp modelId="{0A72305C-9B19-4764-9438-53D2F9015E16}">
      <dsp:nvSpPr>
        <dsp:cNvPr id="0" name=""/>
        <dsp:cNvSpPr/>
      </dsp:nvSpPr>
      <dsp:spPr>
        <a:xfrm>
          <a:off x="7266117" y="2529181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Sensitivity Analysis – Stress Test</a:t>
          </a:r>
        </a:p>
      </dsp:txBody>
      <dsp:txXfrm>
        <a:off x="7286725" y="2549789"/>
        <a:ext cx="1366011" cy="662397"/>
      </dsp:txXfrm>
    </dsp:sp>
    <dsp:sp modelId="{F13675C1-BD55-4900-9E31-894860973AC4}">
      <dsp:nvSpPr>
        <dsp:cNvPr id="0" name=""/>
        <dsp:cNvSpPr/>
      </dsp:nvSpPr>
      <dsp:spPr>
        <a:xfrm rot="101056">
          <a:off x="8673246" y="2879106"/>
          <a:ext cx="455800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455800" y="858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889752" y="2876291"/>
        <a:ext cx="22790" cy="22790"/>
      </dsp:txXfrm>
    </dsp:sp>
    <dsp:sp modelId="{010D73C7-FA7B-4CB3-B648-EAEE6DFC68F6}">
      <dsp:nvSpPr>
        <dsp:cNvPr id="0" name=""/>
        <dsp:cNvSpPr/>
      </dsp:nvSpPr>
      <dsp:spPr>
        <a:xfrm>
          <a:off x="9128949" y="2542577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Achievable Operating Plan</a:t>
          </a:r>
        </a:p>
      </dsp:txBody>
      <dsp:txXfrm>
        <a:off x="9149557" y="2563185"/>
        <a:ext cx="1366011" cy="662397"/>
      </dsp:txXfrm>
    </dsp:sp>
    <dsp:sp modelId="{8FDF7003-B7CB-4329-88D6-99A1BCE06BDD}">
      <dsp:nvSpPr>
        <dsp:cNvPr id="0" name=""/>
        <dsp:cNvSpPr/>
      </dsp:nvSpPr>
      <dsp:spPr>
        <a:xfrm rot="3185652">
          <a:off x="2973132" y="3782708"/>
          <a:ext cx="758940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758940" y="858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33629" y="3772314"/>
        <a:ext cx="37947" cy="37947"/>
      </dsp:txXfrm>
    </dsp:sp>
    <dsp:sp modelId="{3CB04095-418E-482B-8FD2-1203C805350F}">
      <dsp:nvSpPr>
        <dsp:cNvPr id="0" name=""/>
        <dsp:cNvSpPr/>
      </dsp:nvSpPr>
      <dsp:spPr>
        <a:xfrm>
          <a:off x="3580475" y="3742915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Asset Model</a:t>
          </a:r>
        </a:p>
      </dsp:txBody>
      <dsp:txXfrm>
        <a:off x="3601083" y="3763523"/>
        <a:ext cx="1366011" cy="662397"/>
      </dsp:txXfrm>
    </dsp:sp>
    <dsp:sp modelId="{C3FEA77A-04D6-44D2-AD84-AD4622EA4E31}">
      <dsp:nvSpPr>
        <dsp:cNvPr id="0" name=""/>
        <dsp:cNvSpPr/>
      </dsp:nvSpPr>
      <dsp:spPr>
        <a:xfrm rot="19052665">
          <a:off x="4909127" y="3883852"/>
          <a:ext cx="599358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599358" y="858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93822" y="3877449"/>
        <a:ext cx="29967" cy="29967"/>
      </dsp:txXfrm>
    </dsp:sp>
    <dsp:sp modelId="{76D95EA2-7CF3-4930-9CD8-33A76FE25BC1}">
      <dsp:nvSpPr>
        <dsp:cNvPr id="0" name=""/>
        <dsp:cNvSpPr/>
      </dsp:nvSpPr>
      <dsp:spPr>
        <a:xfrm>
          <a:off x="5429910" y="3338337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Asset Investment Requirements</a:t>
          </a:r>
        </a:p>
      </dsp:txBody>
      <dsp:txXfrm>
        <a:off x="5450518" y="3358945"/>
        <a:ext cx="1366011" cy="662397"/>
      </dsp:txXfrm>
    </dsp:sp>
    <dsp:sp modelId="{F0D1985A-2A7B-4F57-A995-777F12761179}">
      <dsp:nvSpPr>
        <dsp:cNvPr id="0" name=""/>
        <dsp:cNvSpPr/>
      </dsp:nvSpPr>
      <dsp:spPr>
        <a:xfrm rot="2547335">
          <a:off x="4909127" y="4288430"/>
          <a:ext cx="599358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599358" y="858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193822" y="4282027"/>
        <a:ext cx="29967" cy="29967"/>
      </dsp:txXfrm>
    </dsp:sp>
    <dsp:sp modelId="{77C4229A-C730-4150-B2DB-3A7FF4CF4563}">
      <dsp:nvSpPr>
        <dsp:cNvPr id="0" name=""/>
        <dsp:cNvSpPr/>
      </dsp:nvSpPr>
      <dsp:spPr>
        <a:xfrm>
          <a:off x="5429910" y="4147493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External Financing Requirements</a:t>
          </a:r>
        </a:p>
      </dsp:txBody>
      <dsp:txXfrm>
        <a:off x="5450518" y="4168101"/>
        <a:ext cx="1366011" cy="662397"/>
      </dsp:txXfrm>
    </dsp:sp>
    <dsp:sp modelId="{ACCD4EC9-F860-4FC3-B6F2-3342F3FDDF87}">
      <dsp:nvSpPr>
        <dsp:cNvPr id="0" name=""/>
        <dsp:cNvSpPr/>
      </dsp:nvSpPr>
      <dsp:spPr>
        <a:xfrm>
          <a:off x="6837138" y="4490719"/>
          <a:ext cx="428979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428979" y="858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40903" y="4488575"/>
        <a:ext cx="21448" cy="21448"/>
      </dsp:txXfrm>
    </dsp:sp>
    <dsp:sp modelId="{DF890BAF-D952-4F36-8D8A-8756AD9BD6A4}">
      <dsp:nvSpPr>
        <dsp:cNvPr id="0" name=""/>
        <dsp:cNvSpPr/>
      </dsp:nvSpPr>
      <dsp:spPr>
        <a:xfrm>
          <a:off x="7266117" y="4147493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Amount, Timing,  Duration</a:t>
          </a:r>
        </a:p>
      </dsp:txBody>
      <dsp:txXfrm>
        <a:off x="7286725" y="4168101"/>
        <a:ext cx="1366011" cy="662397"/>
      </dsp:txXfrm>
    </dsp:sp>
    <dsp:sp modelId="{62E307EE-EA0C-41D8-894A-B4F63D594F75}">
      <dsp:nvSpPr>
        <dsp:cNvPr id="0" name=""/>
        <dsp:cNvSpPr/>
      </dsp:nvSpPr>
      <dsp:spPr>
        <a:xfrm rot="95443">
          <a:off x="8673252" y="4497418"/>
          <a:ext cx="482597" cy="17160"/>
        </a:xfrm>
        <a:custGeom>
          <a:avLst/>
          <a:gdLst/>
          <a:ahLst/>
          <a:cxnLst/>
          <a:rect l="0" t="0" r="0" b="0"/>
          <a:pathLst>
            <a:path>
              <a:moveTo>
                <a:pt x="0" y="8580"/>
              </a:moveTo>
              <a:lnTo>
                <a:pt x="482597" y="858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902486" y="4493933"/>
        <a:ext cx="24129" cy="24129"/>
      </dsp:txXfrm>
    </dsp:sp>
    <dsp:sp modelId="{611AB95A-FB6D-4C77-9ADF-ECB5C1101FD5}">
      <dsp:nvSpPr>
        <dsp:cNvPr id="0" name=""/>
        <dsp:cNvSpPr/>
      </dsp:nvSpPr>
      <dsp:spPr>
        <a:xfrm>
          <a:off x="9155756" y="4160889"/>
          <a:ext cx="1407227" cy="7036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Achievable Financing Plan</a:t>
          </a:r>
        </a:p>
      </dsp:txBody>
      <dsp:txXfrm>
        <a:off x="9176364" y="4181497"/>
        <a:ext cx="1366011" cy="6623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D1466C-900A-4306-BE09-C35A0AA8DBED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B92C7C-702C-489A-8203-64E59D640F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838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B92C7C-702C-489A-8203-64E59D640F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039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02025" y="114300"/>
            <a:ext cx="4806950" cy="2705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181963" y="2467796"/>
            <a:ext cx="9466391" cy="2019185"/>
          </a:xfrm>
          <a:prstGeom prst="rect">
            <a:avLst/>
          </a:prstGeom>
        </p:spPr>
        <p:txBody>
          <a:bodyPr lIns="88135" tIns="44068" rIns="88135" bIns="44068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7835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717550" y="1162050"/>
            <a:ext cx="5575300" cy="3136900"/>
          </a:xfrm>
          <a:ln/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702310" y="4496167"/>
            <a:ext cx="5618480" cy="425859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38126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 your current structure still make sense?  Heat</a:t>
            </a:r>
            <a:r>
              <a:rPr lang="en-US" baseline="0" dirty="0"/>
              <a:t> map it…where do the key "value" points reside?....Think in terms of maintain, enhance, reduce or remove.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0A12E1-6EC7-4DB7-B124-231AF4111C30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0109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B92C7C-702C-489A-8203-64E59D640FA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565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29538" y="4614193"/>
            <a:ext cx="5842898" cy="3775397"/>
          </a:xfrm>
          <a:prstGeom prst="rect">
            <a:avLst/>
          </a:prstGeom>
        </p:spPr>
        <p:txBody>
          <a:bodyPr lIns="94552" tIns="47276" rIns="94552" bIns="47276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36A3A5-7BB6-4F86-88E4-3FFD01987BF6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9456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7550" y="1162050"/>
            <a:ext cx="5575300" cy="3136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 your current structure still make sense?  Heat</a:t>
            </a:r>
            <a:r>
              <a:rPr lang="en-US" baseline="0" dirty="0"/>
              <a:t> map it…where do the key "value" points reside?....Think in terms of maintain, enhance, reduce or remove.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0A12E1-6EC7-4DB7-B124-231AF4111C30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67727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-858838" y="207963"/>
            <a:ext cx="8716963" cy="4903787"/>
          </a:xfrm>
          <a:ln/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4560" y="4410400"/>
            <a:ext cx="5476479" cy="4177356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970939" y="8829968"/>
            <a:ext cx="3037840" cy="464820"/>
          </a:xfrm>
        </p:spPr>
        <p:txBody>
          <a:bodyPr/>
          <a:lstStyle/>
          <a:p>
            <a:r>
              <a:rPr lang="en-CA" dirty="0"/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111808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rz Log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Logo, Smith School of Business at Queen's University">
            <a:extLst>
              <a:ext uri="{FF2B5EF4-FFF2-40B4-BE49-F238E27FC236}">
                <a16:creationId xmlns:a16="http://schemas.microsoft.com/office/drawing/2014/main" id="{0ACDDAE5-8A25-314E-8AD8-A9BCD99D6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988" y="2633663"/>
            <a:ext cx="8328025" cy="159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4"/>
          <p:cNvSpPr>
            <a:spLocks noGrp="1"/>
          </p:cNvSpPr>
          <p:nvPr>
            <p:ph type="title"/>
          </p:nvPr>
        </p:nvSpPr>
        <p:spPr>
          <a:xfrm>
            <a:off x="0" y="-1125027"/>
            <a:ext cx="8876071" cy="10311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774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87434FA8-2F50-7E4F-988D-5F7307507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EF451E8D-75F9-3B4E-8B6F-173BBE71E9D3}" type="slidenum">
              <a:rPr lang="en-US" altLang="en-US" sz="120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-1155893"/>
            <a:ext cx="10515600" cy="10311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2C373844-434D-5447-AAE6-42DCEC7C1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16BD88-1C1A-0E4C-8B90-DCA1AF883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96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Shapes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C8E81086-9C14-814E-A468-7F199133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BD075840-B8B4-894D-B940-E91F6E63678E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-1155893"/>
            <a:ext cx="10515600" cy="10311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98249659-9F40-704C-AE69-83AE57CE6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5630D5-9E2C-9B46-943C-723C8567C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550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&quot;&quot;">
            <a:extLst>
              <a:ext uri="{FF2B5EF4-FFF2-40B4-BE49-F238E27FC236}">
                <a16:creationId xmlns:a16="http://schemas.microsoft.com/office/drawing/2014/main" id="{1AACE0C1-9629-FF4F-B2E6-7B52E8C6F462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6">
            <a:extLst>
              <a:ext uri="{FF2B5EF4-FFF2-40B4-BE49-F238E27FC236}">
                <a16:creationId xmlns:a16="http://schemas.microsoft.com/office/drawing/2014/main" id="{5FC083F4-2CB4-8F4D-AAB6-9F670B5D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8EB5EED1-4B96-574F-B34D-10270B3C93DD}" type="slidenum">
              <a:rPr lang="en-US" altLang="en-US" sz="120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8876071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862659"/>
            <a:ext cx="3932237" cy="40063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862659"/>
            <a:ext cx="6172200" cy="399839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8">
            <a:extLst>
              <a:ext uri="{FF2B5EF4-FFF2-40B4-BE49-F238E27FC236}">
                <a16:creationId xmlns:a16="http://schemas.microsoft.com/office/drawing/2014/main" id="{4996AE79-DCB8-044B-A486-D0B784966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E208AD99-95E2-9B49-9732-6DEB2481F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8762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&quot;&quot;">
            <a:extLst>
              <a:ext uri="{FF2B5EF4-FFF2-40B4-BE49-F238E27FC236}">
                <a16:creationId xmlns:a16="http://schemas.microsoft.com/office/drawing/2014/main" id="{B6847EA2-BB60-B044-820B-75F88783053F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6">
            <a:extLst>
              <a:ext uri="{FF2B5EF4-FFF2-40B4-BE49-F238E27FC236}">
                <a16:creationId xmlns:a16="http://schemas.microsoft.com/office/drawing/2014/main" id="{38B66A1A-E165-1042-9C94-019E204A3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C608E374-52AD-B44B-A36A-5736262D0C72}" type="slidenum">
              <a:rPr lang="en-US" altLang="en-US" sz="120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8876071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1862659"/>
            <a:ext cx="3932237" cy="38268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1862659"/>
            <a:ext cx="6172200" cy="3818927"/>
          </a:xfr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30C3FE27-B2A1-D243-B8A1-18D81C8B8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D7DDFBB8-1DB9-3D47-A945-1A2CB90EF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9865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 descr="&quot;&quot;">
            <a:extLst>
              <a:ext uri="{FF2B5EF4-FFF2-40B4-BE49-F238E27FC236}">
                <a16:creationId xmlns:a16="http://schemas.microsoft.com/office/drawing/2014/main" id="{FC30271C-68E4-8643-8189-C8F7E17728BE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8876071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013C5B48-F205-5A42-A836-967E3B80F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235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79EA2-2173-9C44-8D20-1E54C792C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118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Left, Subhead &amp; Breadcrum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FEF9BE8-93C9-4C24-80B0-8D810D251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815" y="563603"/>
            <a:ext cx="3347391" cy="1995802"/>
          </a:xfrm>
        </p:spPr>
        <p:txBody>
          <a:bodyPr vert="horz" lIns="0" tIns="45720" rIns="0" bIns="0" rtlCol="0" anchor="t" anchorCtr="0">
            <a:noAutofit/>
          </a:bodyPr>
          <a:lstStyle>
            <a:lvl1pPr>
              <a:defRPr lang="en-US" sz="2700" spc="-56" dirty="0">
                <a:latin typeface="+mj-lt"/>
              </a:defRPr>
            </a:lvl1pPr>
          </a:lstStyle>
          <a:p>
            <a:pPr lvl="0" defTabSz="514350">
              <a:lnSpc>
                <a:spcPct val="85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0A2D7A1-6C46-41A7-9324-211C8C885C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05817" y="2502131"/>
            <a:ext cx="3355975" cy="1169988"/>
          </a:xfrm>
        </p:spPr>
        <p:txBody>
          <a:bodyPr/>
          <a:lstStyle>
            <a:lvl1pPr marL="0" indent="0">
              <a:lnSpc>
                <a:spcPct val="130000"/>
              </a:lnSpc>
              <a:buNone/>
              <a:defRPr sz="90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7481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Horz Logo 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>
            <a:extLst>
              <a:ext uri="{FF2B5EF4-FFF2-40B4-BE49-F238E27FC236}">
                <a16:creationId xmlns:a16="http://schemas.microsoft.com/office/drawing/2014/main" id="{35B86F2C-821F-5748-8100-1C7715D88A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8388" y="2708275"/>
            <a:ext cx="7515225" cy="144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4"/>
          <p:cNvSpPr>
            <a:spLocks noGrp="1"/>
          </p:cNvSpPr>
          <p:nvPr>
            <p:ph type="title"/>
          </p:nvPr>
        </p:nvSpPr>
        <p:spPr>
          <a:xfrm>
            <a:off x="0" y="-1125027"/>
            <a:ext cx="8876071" cy="10311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477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Vert Logo Titl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>
            <a:extLst>
              <a:ext uri="{FF2B5EF4-FFF2-40B4-BE49-F238E27FC236}">
                <a16:creationId xmlns:a16="http://schemas.microsoft.com/office/drawing/2014/main" id="{E30EB77D-48B6-984A-AE24-052A6A972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6563" y="1330325"/>
            <a:ext cx="3698875" cy="3959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134081"/>
            <a:ext cx="8876071" cy="10311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03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Blu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 descr="&quot;&quot;">
            <a:extLst>
              <a:ext uri="{FF2B5EF4-FFF2-40B4-BE49-F238E27FC236}">
                <a16:creationId xmlns:a16="http://schemas.microsoft.com/office/drawing/2014/main" id="{31D6668D-D73D-8F4A-933F-456E52CB9DFC}"/>
              </a:ext>
            </a:extLst>
          </p:cNvPr>
          <p:cNvCxnSpPr>
            <a:cxnSpLocks/>
          </p:cNvCxnSpPr>
          <p:nvPr/>
        </p:nvCxnSpPr>
        <p:spPr>
          <a:xfrm>
            <a:off x="838200" y="4117975"/>
            <a:ext cx="452438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9607"/>
            <a:ext cx="7871234" cy="3367041"/>
          </a:xfrm>
          <a:prstGeom prst="rect">
            <a:avLst/>
          </a:prstGeom>
        </p:spPr>
        <p:txBody>
          <a:bodyPr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838200" y="4314571"/>
            <a:ext cx="9144000" cy="16557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kern="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59DB3B-C0C0-AC4E-9BBD-6843081F9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96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Vert Log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 descr="Logo, Smith School of Business at Queen's University">
            <a:extLst>
              <a:ext uri="{FF2B5EF4-FFF2-40B4-BE49-F238E27FC236}">
                <a16:creationId xmlns:a16="http://schemas.microsoft.com/office/drawing/2014/main" id="{755E95B0-BA7A-6E45-92EB-61CAD8F7A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9263" y="1374775"/>
            <a:ext cx="3673475" cy="391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-1134081"/>
            <a:ext cx="8876071" cy="10311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3390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Blu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>
            <a:extLst>
              <a:ext uri="{FF2B5EF4-FFF2-40B4-BE49-F238E27FC236}">
                <a16:creationId xmlns:a16="http://schemas.microsoft.com/office/drawing/2014/main" id="{DDA18355-8752-9D42-9795-B0B4A80E2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02349ACD-5373-4C45-9F0A-0FE3EEFCEA6A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66800"/>
            <a:ext cx="9401269" cy="3324130"/>
          </a:xfrm>
          <a:prstGeom prst="rect">
            <a:avLst/>
          </a:prstGeom>
        </p:spPr>
        <p:txBody>
          <a:bodyPr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544196"/>
            <a:ext cx="10515600" cy="1500187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1262145-B481-ED4A-B6E6-06E387978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C4AA66-FE72-E548-BAA2-68033C516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250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2 Blu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971794A3-E238-E64D-94F9-B054D133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E4E765B8-AA8A-9B4E-950E-E3BA27BBA632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1657964" y="2913406"/>
            <a:ext cx="8876071" cy="1031188"/>
          </a:xfrm>
          <a:prstGeom prst="rect">
            <a:avLst/>
          </a:prstGeom>
        </p:spPr>
        <p:txBody>
          <a:bodyPr anchor="ctr" anchorCtr="1"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76372-5ECE-E744-9B21-1ED8BA1E0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8132F0D1-A7D7-2647-83B6-B6AEC2754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615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 descr="&quot;&quot;">
            <a:extLst>
              <a:ext uri="{FF2B5EF4-FFF2-40B4-BE49-F238E27FC236}">
                <a16:creationId xmlns:a16="http://schemas.microsoft.com/office/drawing/2014/main" id="{A92FBF7D-FF21-6A4C-80B8-6202E0980585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">
            <a:extLst>
              <a:ext uri="{FF2B5EF4-FFF2-40B4-BE49-F238E27FC236}">
                <a16:creationId xmlns:a16="http://schemas.microsoft.com/office/drawing/2014/main" id="{0EB9335C-6DAD-F643-B866-842EDC8A6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8F21D110-A2E0-F94B-B3DE-092CAA8ED8E7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9401269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2659"/>
            <a:ext cx="8876071" cy="38892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039268D8-FC1C-2D40-A5A8-47A6C145B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A3C3B5FC-9B7B-AC4D-8751-C189FD030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66491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&quot;&quot;">
            <a:extLst>
              <a:ext uri="{FF2B5EF4-FFF2-40B4-BE49-F238E27FC236}">
                <a16:creationId xmlns:a16="http://schemas.microsoft.com/office/drawing/2014/main" id="{CB631482-18B7-2F46-84FD-DE6AF665ACFE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6">
            <a:extLst>
              <a:ext uri="{FF2B5EF4-FFF2-40B4-BE49-F238E27FC236}">
                <a16:creationId xmlns:a16="http://schemas.microsoft.com/office/drawing/2014/main" id="{4CF32EFD-BA1E-D142-8BF2-3221833B09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A746175C-BC7F-E449-82F1-37DF049DB2F5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9401269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62659"/>
            <a:ext cx="5181600" cy="43143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62659"/>
            <a:ext cx="5181600" cy="43143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A72FEC1A-D5AD-544B-BE92-21CFE1817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770DCD77-38CE-204E-8D8E-ECB1B9A4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1322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 descr="&quot;&quot;">
            <a:extLst>
              <a:ext uri="{FF2B5EF4-FFF2-40B4-BE49-F238E27FC236}">
                <a16:creationId xmlns:a16="http://schemas.microsoft.com/office/drawing/2014/main" id="{F40A76A1-5BF2-C243-911E-A03F11C353EE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6">
            <a:extLst>
              <a:ext uri="{FF2B5EF4-FFF2-40B4-BE49-F238E27FC236}">
                <a16:creationId xmlns:a16="http://schemas.microsoft.com/office/drawing/2014/main" id="{A1CD51E4-A0ED-9342-8810-D4F53AF8A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00BB0A0B-AF6A-E947-A7A7-5304D9C34327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9401269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2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2D2BC59A-8848-3042-B85F-DB266E75A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63FD8F1F-5B84-AF40-9E60-93F19EB00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463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 descr="&quot;&quot;">
            <a:extLst>
              <a:ext uri="{FF2B5EF4-FFF2-40B4-BE49-F238E27FC236}">
                <a16:creationId xmlns:a16="http://schemas.microsoft.com/office/drawing/2014/main" id="{3EF61E04-DD54-4F42-B9A7-6E188F6A4318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6">
            <a:extLst>
              <a:ext uri="{FF2B5EF4-FFF2-40B4-BE49-F238E27FC236}">
                <a16:creationId xmlns:a16="http://schemas.microsoft.com/office/drawing/2014/main" id="{8E518FAD-8D27-B14B-B591-680FFE914B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D6EF3BB3-7D48-8341-B3C6-1FEB51FA883A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9788" y="257271"/>
            <a:ext cx="9399681" cy="10311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2">
            <a:extLst>
              <a:ext uri="{FF2B5EF4-FFF2-40B4-BE49-F238E27FC236}">
                <a16:creationId xmlns:a16="http://schemas.microsoft.com/office/drawing/2014/main" id="{5B203C77-F146-4A4B-9864-0118BD057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A09F26-921A-F44A-85FA-506D22362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734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A2545572-98AF-0142-BFAF-CE8547921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A80F9011-73DD-074E-A777-F986E2AF59F2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-1155893"/>
            <a:ext cx="10515600" cy="10311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D33F0E10-8A64-F54F-809D-44E9B5C98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2CB8E-DD5C-9740-A3CE-3F95D563B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2715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Shapes Blu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213EF2C5-D499-5649-B5B0-F4E09E64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718C0BD8-0FAB-9B4F-9358-B84F0B210D45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-1155893"/>
            <a:ext cx="10515600" cy="10311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1">
            <a:extLst>
              <a:ext uri="{FF2B5EF4-FFF2-40B4-BE49-F238E27FC236}">
                <a16:creationId xmlns:a16="http://schemas.microsoft.com/office/drawing/2014/main" id="{F301F90C-688B-C548-87C6-8E95C95F3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0D738-6AA4-C240-BDE0-EAA7D3D35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640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&quot;&quot;">
            <a:extLst>
              <a:ext uri="{FF2B5EF4-FFF2-40B4-BE49-F238E27FC236}">
                <a16:creationId xmlns:a16="http://schemas.microsoft.com/office/drawing/2014/main" id="{88D61E70-0D00-7C45-8B05-D5C66C0838C9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6">
            <a:extLst>
              <a:ext uri="{FF2B5EF4-FFF2-40B4-BE49-F238E27FC236}">
                <a16:creationId xmlns:a16="http://schemas.microsoft.com/office/drawing/2014/main" id="{9381A614-BB75-3D49-AC64-C944DCAF1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09C897BB-EE7D-C948-B053-EA0762E45FBA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8876071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1862659"/>
            <a:ext cx="3932237" cy="400632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862659"/>
            <a:ext cx="6172200" cy="399839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8">
            <a:extLst>
              <a:ext uri="{FF2B5EF4-FFF2-40B4-BE49-F238E27FC236}">
                <a16:creationId xmlns:a16="http://schemas.microsoft.com/office/drawing/2014/main" id="{83B2CA86-5AAA-B54B-9A94-5AADDF507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09267B13-0792-DC42-B8D7-6C02ECE18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4534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&quot;&quot;">
            <a:extLst>
              <a:ext uri="{FF2B5EF4-FFF2-40B4-BE49-F238E27FC236}">
                <a16:creationId xmlns:a16="http://schemas.microsoft.com/office/drawing/2014/main" id="{A38200F0-E486-BA45-8B13-E3BF18FFDF36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6">
            <a:extLst>
              <a:ext uri="{FF2B5EF4-FFF2-40B4-BE49-F238E27FC236}">
                <a16:creationId xmlns:a16="http://schemas.microsoft.com/office/drawing/2014/main" id="{4B69C98A-98CF-3541-89A5-52D1C39841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A757F326-290E-2546-9E64-304FAA7F22D0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8876071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1862659"/>
            <a:ext cx="3932237" cy="38268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1862659"/>
            <a:ext cx="6172200" cy="3818927"/>
          </a:xfrm>
        </p:spPr>
        <p:txBody>
          <a:bodyPr rtlCol="0">
            <a:no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Date Placeholder 10">
            <a:extLst>
              <a:ext uri="{FF2B5EF4-FFF2-40B4-BE49-F238E27FC236}">
                <a16:creationId xmlns:a16="http://schemas.microsoft.com/office/drawing/2014/main" id="{7FD28089-5ACD-ED46-B33C-C9EA0C7BE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3C3E7772-2363-D24B-A28F-8CC04B986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75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 descr="&quot;&quot;">
            <a:extLst>
              <a:ext uri="{FF2B5EF4-FFF2-40B4-BE49-F238E27FC236}">
                <a16:creationId xmlns:a16="http://schemas.microsoft.com/office/drawing/2014/main" id="{6BF4A8A5-9C1B-9A41-8873-44DC288043B0}"/>
              </a:ext>
            </a:extLst>
          </p:cNvPr>
          <p:cNvCxnSpPr>
            <a:cxnSpLocks/>
          </p:cNvCxnSpPr>
          <p:nvPr/>
        </p:nvCxnSpPr>
        <p:spPr>
          <a:xfrm>
            <a:off x="838200" y="4117975"/>
            <a:ext cx="452438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9607"/>
            <a:ext cx="7871234" cy="336704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838200" y="4314571"/>
            <a:ext cx="9144000" cy="16557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kern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7048D-7FDA-5B49-A5A3-0F4E0C2F1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5528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 descr="&quot;&quot;">
            <a:extLst>
              <a:ext uri="{FF2B5EF4-FFF2-40B4-BE49-F238E27FC236}">
                <a16:creationId xmlns:a16="http://schemas.microsoft.com/office/drawing/2014/main" id="{FD193508-B5AC-5446-8723-8CD34302BAEC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8876071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0">
            <a:extLst>
              <a:ext uri="{FF2B5EF4-FFF2-40B4-BE49-F238E27FC236}">
                <a16:creationId xmlns:a16="http://schemas.microsoft.com/office/drawing/2014/main" id="{363B1D9D-DE85-434C-9DA2-3508305EF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5976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CD83C-7D8C-9A47-893B-F54F57F91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78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>
            <a:extLst>
              <a:ext uri="{FF2B5EF4-FFF2-40B4-BE49-F238E27FC236}">
                <a16:creationId xmlns:a16="http://schemas.microsoft.com/office/drawing/2014/main" id="{6C02BE4D-A0FE-8E40-BE1B-E7DD17EF0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2A8D2C79-31C4-414F-902A-3165C9C8EF9A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66800"/>
            <a:ext cx="9401269" cy="332413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4544196"/>
            <a:ext cx="10515600" cy="1500187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D735415-206E-7A41-97F6-C2D181DCE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35F6BD-69A0-3540-811D-A75FCCCFA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08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91D59160-B5F9-0745-866E-FF8506C8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4F7EB3CC-1C2A-5C48-AF91-B2A7AD6B5325}" type="slidenum">
              <a:rPr lang="en-US" altLang="en-US" sz="1200">
                <a:solidFill>
                  <a:schemeClr val="bg1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solidFill>
                <a:schemeClr val="bg1"/>
              </a:solidFill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1657964" y="2913406"/>
            <a:ext cx="8876071" cy="1031188"/>
          </a:xfrm>
          <a:prstGeom prst="rect">
            <a:avLst/>
          </a:prstGeom>
        </p:spPr>
        <p:txBody>
          <a:bodyPr anchor="ctr" anchorCtr="1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C2D95-AAA2-324C-8457-C24B021A0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D93D5B91-E64C-4346-8A50-B7B5A4D91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bg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821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 descr="&quot;&quot;">
            <a:extLst>
              <a:ext uri="{FF2B5EF4-FFF2-40B4-BE49-F238E27FC236}">
                <a16:creationId xmlns:a16="http://schemas.microsoft.com/office/drawing/2014/main" id="{06FBA191-0D97-ED44-956C-E80088E532C6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">
            <a:extLst>
              <a:ext uri="{FF2B5EF4-FFF2-40B4-BE49-F238E27FC236}">
                <a16:creationId xmlns:a16="http://schemas.microsoft.com/office/drawing/2014/main" id="{A6489F7A-533B-DE47-94ED-11607402E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5D4E487A-7FB7-D64E-959C-21B62078E888}" type="slidenum">
              <a:rPr lang="en-US" altLang="en-US" sz="120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9401269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62659"/>
            <a:ext cx="8876071" cy="38892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C2BE082C-748D-C346-B3BD-EDA81E53A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085D4D0C-7443-AE4A-8FE5-69BAE7B29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258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 descr="&quot;&quot;">
            <a:extLst>
              <a:ext uri="{FF2B5EF4-FFF2-40B4-BE49-F238E27FC236}">
                <a16:creationId xmlns:a16="http://schemas.microsoft.com/office/drawing/2014/main" id="{A9AB6D3B-1B47-8B4D-A31C-BFDEDBF83775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6">
            <a:extLst>
              <a:ext uri="{FF2B5EF4-FFF2-40B4-BE49-F238E27FC236}">
                <a16:creationId xmlns:a16="http://schemas.microsoft.com/office/drawing/2014/main" id="{EE3793A0-0413-2341-A076-32788B866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E33CCAE3-8882-AC40-868C-EB4F96E8D2C1}" type="slidenum">
              <a:rPr lang="en-US" altLang="en-US" sz="120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9401269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62659"/>
            <a:ext cx="5181600" cy="43143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62659"/>
            <a:ext cx="5181600" cy="43143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1787AFDD-367D-8049-A8E3-A76F44D88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6B5E45CB-37FD-134A-AB41-0EA0CCC85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01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 descr="&quot;&quot;">
            <a:extLst>
              <a:ext uri="{FF2B5EF4-FFF2-40B4-BE49-F238E27FC236}">
                <a16:creationId xmlns:a16="http://schemas.microsoft.com/office/drawing/2014/main" id="{E748CA6F-D9A4-D443-A53B-3DEE7D90162B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6">
            <a:extLst>
              <a:ext uri="{FF2B5EF4-FFF2-40B4-BE49-F238E27FC236}">
                <a16:creationId xmlns:a16="http://schemas.microsoft.com/office/drawing/2014/main" id="{F87C3F34-4390-EE43-B4A5-954F910E2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38470853-6E1B-194F-AE62-F124817C19C7}" type="slidenum">
              <a:rPr lang="en-US" altLang="en-US" sz="120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9401269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6612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Date Placeholder 1">
            <a:extLst>
              <a:ext uri="{FF2B5EF4-FFF2-40B4-BE49-F238E27FC236}">
                <a16:creationId xmlns:a16="http://schemas.microsoft.com/office/drawing/2014/main" id="{8EEF23C8-6BB7-7040-9E2D-32E14C8A8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46666742-4A8A-D445-B3CA-1C6601999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06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 descr="&quot;&quot;">
            <a:extLst>
              <a:ext uri="{FF2B5EF4-FFF2-40B4-BE49-F238E27FC236}">
                <a16:creationId xmlns:a16="http://schemas.microsoft.com/office/drawing/2014/main" id="{D8E0245C-8434-9746-9A09-AA6B6F74B8C0}"/>
              </a:ext>
            </a:extLst>
          </p:cNvPr>
          <p:cNvCxnSpPr>
            <a:cxnSpLocks/>
          </p:cNvCxnSpPr>
          <p:nvPr/>
        </p:nvCxnSpPr>
        <p:spPr>
          <a:xfrm>
            <a:off x="0" y="1397000"/>
            <a:ext cx="1172686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6">
            <a:extLst>
              <a:ext uri="{FF2B5EF4-FFF2-40B4-BE49-F238E27FC236}">
                <a16:creationId xmlns:a16="http://schemas.microsoft.com/office/drawing/2014/main" id="{3DF02732-2841-9B40-A2C9-66A06CCA81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353800" y="333375"/>
            <a:ext cx="373063" cy="18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Lato" panose="020F050202020403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ato" panose="020F050202020403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ato" panose="020F0502020204030203" pitchFamily="34" charset="0"/>
              </a:defRPr>
            </a:lvl9pPr>
          </a:lstStyle>
          <a:p>
            <a:pPr algn="r" eaLnBrk="1" hangingPunct="1"/>
            <a:fld id="{283A2C34-3929-9242-BB81-07072E4AB5BF}" type="slidenum">
              <a:rPr lang="en-US" altLang="en-US" sz="120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pPr algn="r" eaLnBrk="1" hangingPunct="1"/>
              <a:t>‹#›</a:t>
            </a:fld>
            <a:endParaRPr lang="en-US" altLang="en-US" sz="1200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838200" y="311995"/>
            <a:ext cx="9401269" cy="937444"/>
          </a:xfrm>
          <a:prstGeom prst="rect">
            <a:avLst/>
          </a:prstGeom>
        </p:spPr>
        <p:txBody>
          <a:bodyPr rtlCol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2">
            <a:extLst>
              <a:ext uri="{FF2B5EF4-FFF2-40B4-BE49-F238E27FC236}">
                <a16:creationId xmlns:a16="http://schemas.microsoft.com/office/drawing/2014/main" id="{0CB8B9A3-BD9E-5641-9FA9-FC607D176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F994DE-F17E-9049-8EAB-59CF6E27D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239375" y="242888"/>
            <a:ext cx="1160463" cy="365125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534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image" Target="../media/image7.emf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image" Target="../media/image6.jpeg"/><Relationship Id="rId2" Type="http://schemas.openxmlformats.org/officeDocument/2006/relationships/slideLayout" Target="../slideLayouts/slideLayout18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9F037F24-AEB5-C542-9AD8-542A853FFC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273050"/>
            <a:ext cx="10515600" cy="1030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2F7B9BC1-19DD-4A4E-99A1-4DA20A284A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568E6C-EB3A-2E4C-93E3-3CB27EA5C1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fld id="{FFD851A9-EA0A-4E8D-BD9F-5517BFE8FA04}" type="datetimeFigureOut">
              <a:rPr lang="en-US" smtClean="0"/>
              <a:t>5/2/2024</a:t>
            </a:fld>
            <a:endParaRPr lang="en-US"/>
          </a:p>
        </p:txBody>
      </p:sp>
      <p:pic>
        <p:nvPicPr>
          <p:cNvPr id="1029" name="Picture 9">
            <a:extLst>
              <a:ext uri="{FF2B5EF4-FFF2-40B4-BE49-F238E27FC236}">
                <a16:creationId xmlns:a16="http://schemas.microsoft.com/office/drawing/2014/main" id="{8A1BCE5C-CBAB-3A48-97D0-D13C671D9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7913" y="6338888"/>
            <a:ext cx="1979612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729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92" r:id="rId16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Lato Black" panose="020F0502020204030203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Lato Black" panose="020F0502020204030203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Lato Black" panose="020F0502020204030203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Lato Black" panose="020F0502020204030203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Lato Black" panose="020F0502020204030203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Lato Black" panose="020F0502020204030203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Lato Black" panose="020F0502020204030203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Lato Black" panose="020F0502020204030203" pitchFamily="34" charset="0"/>
        </a:defRPr>
      </a:lvl9pPr>
    </p:titleStyle>
    <p:bodyStyle>
      <a:lvl1pPr marL="228600" indent="-228600" algn="l" rtl="0" eaLnBrk="1" fontAlgn="base" hangingPunct="1"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>
            <a:extLst>
              <a:ext uri="{FF2B5EF4-FFF2-40B4-BE49-F238E27FC236}">
                <a16:creationId xmlns:a16="http://schemas.microsoft.com/office/drawing/2014/main" id="{F1513BBF-FE8C-9A42-A6E2-C1300B8BBA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273050"/>
            <a:ext cx="10515600" cy="1030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>
            <a:extLst>
              <a:ext uri="{FF2B5EF4-FFF2-40B4-BE49-F238E27FC236}">
                <a16:creationId xmlns:a16="http://schemas.microsoft.com/office/drawing/2014/main" id="{37F01ADA-0710-CC49-927B-A43B361DC3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0A2F6-28DE-7C46-B5A8-B10A09BC31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pic>
        <p:nvPicPr>
          <p:cNvPr id="2053" name="Picture 4">
            <a:extLst>
              <a:ext uri="{FF2B5EF4-FFF2-40B4-BE49-F238E27FC236}">
                <a16:creationId xmlns:a16="http://schemas.microsoft.com/office/drawing/2014/main" id="{919C827E-2496-464B-863F-797E3D8949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7913" y="6338888"/>
            <a:ext cx="1979612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647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</p:sldLayoutIdLst>
  <p:hf sldNum="0" hdr="0" ftr="0" dt="0"/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Lato Black" panose="020F0502020204030203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Lato Black" panose="020F0502020204030203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Lato Black" panose="020F0502020204030203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Lato Black" panose="020F0502020204030203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Lato Black" panose="020F0502020204030203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Lato Black" panose="020F0502020204030203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Lato Black" panose="020F0502020204030203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Lato Black" panose="020F0502020204030203" pitchFamily="34" charset="0"/>
        </a:defRPr>
      </a:lvl9pPr>
    </p:titleStyle>
    <p:bodyStyle>
      <a:lvl1pPr marL="228600" indent="-228600" algn="l" rtl="0" eaLnBrk="1" fontAlgn="base" hangingPunct="1"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9.jpeg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9608"/>
            <a:ext cx="9441426" cy="2871011"/>
          </a:xfrm>
        </p:spPr>
        <p:txBody>
          <a:bodyPr/>
          <a:lstStyle/>
          <a:p>
            <a:r>
              <a:rPr lang="en-US" sz="5400" dirty="0"/>
              <a:t>MMA 801</a:t>
            </a:r>
            <a:br>
              <a:rPr lang="en-US" sz="5400" dirty="0"/>
            </a:br>
            <a:r>
              <a:rPr lang="en-US" sz="5400" dirty="0"/>
              <a:t>Introduction to Management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166349"/>
            <a:ext cx="10462146" cy="1655762"/>
          </a:xfrm>
        </p:spPr>
        <p:txBody>
          <a:bodyPr/>
          <a:lstStyle/>
          <a:p>
            <a:r>
              <a:rPr lang="en-US" sz="3200" dirty="0"/>
              <a:t>Session 2 </a:t>
            </a:r>
            <a:br>
              <a:rPr lang="en-US" sz="3200" dirty="0"/>
            </a:br>
            <a:r>
              <a:rPr lang="en-US" sz="3200" dirty="0"/>
              <a:t>a) Strategy Revisited </a:t>
            </a:r>
          </a:p>
          <a:p>
            <a:r>
              <a:rPr lang="en-US" sz="3200" dirty="0"/>
              <a:t>b) Business Model Analysis, Development &amp; Reframing</a:t>
            </a:r>
          </a:p>
          <a:p>
            <a:r>
              <a:rPr lang="en-US" sz="3200" dirty="0"/>
              <a:t>c) Roku Case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68901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B4D06F2-6E53-4D58-9000-B43729512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666" y="983882"/>
            <a:ext cx="11292012" cy="178314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Competitive Advantage is driven by two fundamental outcomes</a:t>
            </a:r>
            <a:endParaRPr lang="en-US" sz="2400" dirty="0"/>
          </a:p>
          <a:p>
            <a:r>
              <a:rPr lang="en-US" sz="2400" dirty="0"/>
              <a:t>Creation of "Willingness to Pay", resulting in enhanced margin</a:t>
            </a:r>
          </a:p>
          <a:p>
            <a:r>
              <a:rPr lang="en-US" sz="2400" dirty="0"/>
              <a:t>Efficiencies resulting in "lower cost base", thereby enhancing margin</a:t>
            </a:r>
          </a:p>
          <a:p>
            <a:r>
              <a:rPr lang="en-US" sz="2400" dirty="0"/>
              <a:t>Combination of the two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9EB72F-84B8-4BE1-9059-DCBD079D2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DBB1613-21EC-4621-A2E9-3B9CD269A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6" y="59499"/>
            <a:ext cx="10000887" cy="864096"/>
          </a:xfrm>
        </p:spPr>
        <p:txBody>
          <a:bodyPr>
            <a:noAutofit/>
          </a:bodyPr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Strategy &amp; SCA Revisited 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CF7835-F5D9-4902-8F3C-F1B9CF97D80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34962" y="2211571"/>
            <a:ext cx="9031591" cy="41328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10697E-3C2B-4D3A-99AC-4B820B033971}"/>
              </a:ext>
            </a:extLst>
          </p:cNvPr>
          <p:cNvSpPr txBox="1"/>
          <p:nvPr/>
        </p:nvSpPr>
        <p:spPr>
          <a:xfrm>
            <a:off x="465666" y="6581001"/>
            <a:ext cx="47230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from Thompson, Crafting and Executing Strategy</a:t>
            </a:r>
          </a:p>
        </p:txBody>
      </p:sp>
    </p:spTree>
    <p:extLst>
      <p:ext uri="{BB962C8B-B14F-4D97-AF65-F5344CB8AC3E}">
        <p14:creationId xmlns:p14="http://schemas.microsoft.com/office/powerpoint/2010/main" val="2656692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Strategy and Value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grayscl/>
          </a:blip>
          <a:srcRect t="25519" b="5156"/>
          <a:stretch/>
        </p:blipFill>
        <p:spPr>
          <a:xfrm>
            <a:off x="690409" y="2216361"/>
            <a:ext cx="3459092" cy="363098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Rectangle 3"/>
          <p:cNvSpPr/>
          <p:nvPr/>
        </p:nvSpPr>
        <p:spPr>
          <a:xfrm>
            <a:off x="690410" y="5847348"/>
            <a:ext cx="322395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/>
              <a:t>Graphic from https://hbr.org/2021/05/eliminate-strategic-overload</a:t>
            </a:r>
          </a:p>
        </p:txBody>
      </p:sp>
      <p:sp>
        <p:nvSpPr>
          <p:cNvPr id="5" name="Rectangle 4"/>
          <p:cNvSpPr/>
          <p:nvPr/>
        </p:nvSpPr>
        <p:spPr>
          <a:xfrm>
            <a:off x="4380931" y="2216361"/>
            <a:ext cx="732884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For ____________ (target customer)</a:t>
            </a:r>
          </a:p>
          <a:p>
            <a:r>
              <a:rPr lang="en-US" sz="3200" dirty="0"/>
              <a:t>who ____________ (statement of the need or opportunity), our (product/service name) is ____________ (product category)</a:t>
            </a:r>
          </a:p>
          <a:p>
            <a:r>
              <a:rPr lang="en-US" sz="3200" dirty="0"/>
              <a:t>that (statement of benefit) ____________ 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80931" y="1780675"/>
            <a:ext cx="7328848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 Value Proposition Template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0410" y="1780675"/>
            <a:ext cx="3459092" cy="369332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Strategy &amp; Value</a:t>
            </a:r>
          </a:p>
        </p:txBody>
      </p:sp>
      <p:sp>
        <p:nvSpPr>
          <p:cNvPr id="8" name="Rectangle 7"/>
          <p:cNvSpPr/>
          <p:nvPr/>
        </p:nvSpPr>
        <p:spPr>
          <a:xfrm>
            <a:off x="4380931" y="5631904"/>
            <a:ext cx="7328848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/>
              <a:t>Adapted from Geoffrey Moore’s Crossing The Chasm: Marketing and Selling Disruptive Products to Mainstream Customers (Harper Collins, 2002).</a:t>
            </a:r>
          </a:p>
        </p:txBody>
      </p:sp>
    </p:spTree>
    <p:extLst>
      <p:ext uri="{BB962C8B-B14F-4D97-AF65-F5344CB8AC3E}">
        <p14:creationId xmlns:p14="http://schemas.microsoft.com/office/powerpoint/2010/main" val="7179699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9035422"/>
              </p:ext>
            </p:extLst>
          </p:nvPr>
        </p:nvGraphicFramePr>
        <p:xfrm>
          <a:off x="465138" y="1229222"/>
          <a:ext cx="11291887" cy="47937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7A9DE78-96C2-4A3E-9A2C-1DC94B666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365126"/>
            <a:ext cx="10000887" cy="864096"/>
          </a:xfrm>
        </p:spPr>
        <p:txBody>
          <a:bodyPr>
            <a:noAutofit/>
          </a:bodyPr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Competitive Advantage – Sources 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69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7693" y="1833264"/>
            <a:ext cx="11292012" cy="47545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sz="2400" dirty="0"/>
              <a:t>Creates customer stickiness or loyalty</a:t>
            </a:r>
          </a:p>
          <a:p>
            <a:r>
              <a:rPr lang="en-US" sz="2400" dirty="0"/>
              <a:t>Embeds your processes into your client's core activities</a:t>
            </a:r>
          </a:p>
          <a:p>
            <a:r>
              <a:rPr lang="en-US" sz="2400" dirty="0"/>
              <a:t>Leverages barriers to entry</a:t>
            </a:r>
          </a:p>
          <a:p>
            <a:r>
              <a:rPr lang="en-US" sz="2400" dirty="0"/>
              <a:t>Continuously invents a portfolio of opportunities</a:t>
            </a:r>
          </a:p>
          <a:p>
            <a:r>
              <a:rPr lang="en-US" sz="2400" dirty="0"/>
              <a:t>Avoids the influence of capital market short-termism</a:t>
            </a:r>
          </a:p>
          <a:p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Business Model &amp; SCA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602432"/>
            <a:ext cx="10888134" cy="46166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What increases the staying power of a business model and drives advantage?</a:t>
            </a:r>
          </a:p>
        </p:txBody>
      </p:sp>
    </p:spTree>
    <p:extLst>
      <p:ext uri="{BB962C8B-B14F-4D97-AF65-F5344CB8AC3E}">
        <p14:creationId xmlns:p14="http://schemas.microsoft.com/office/powerpoint/2010/main" val="2047368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EFA58D1-C2F4-492D-B50D-3E045D01D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MMAI 801 – Session 2 Revisit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853903790"/>
              </p:ext>
            </p:extLst>
          </p:nvPr>
        </p:nvGraphicFramePr>
        <p:xfrm>
          <a:off x="827087" y="1494723"/>
          <a:ext cx="10537825" cy="4251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07E858B-B4D5-4928-91CE-F05C4BBD9BB7}"/>
              </a:ext>
            </a:extLst>
          </p:cNvPr>
          <p:cNvSpPr txBox="1">
            <a:spLocks/>
          </p:cNvSpPr>
          <p:nvPr/>
        </p:nvSpPr>
        <p:spPr bwMode="auto">
          <a:xfrm>
            <a:off x="614522" y="345797"/>
            <a:ext cx="10000887" cy="864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Lato Black" panose="020F0502020204030203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Lato Black" panose="020F0502020204030203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Lato Black" panose="020F0502020204030203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Lato Black" panose="020F0502020204030203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Lato Black" panose="020F0502020204030203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Lato Black" panose="020F0502020204030203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Lato Black" panose="020F0502020204030203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Lato Black" panose="020F0502020204030203" pitchFamily="34" charset="0"/>
              </a:defRPr>
            </a:lvl9pPr>
          </a:lstStyle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Critically Assessing Your Model 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4813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/>
        </p:nvSpPr>
        <p:spPr>
          <a:xfrm>
            <a:off x="614522" y="1568648"/>
            <a:ext cx="39034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/>
              <a:t>Identify core competencies</a:t>
            </a:r>
            <a:br>
              <a:rPr lang="en-US" sz="2400" dirty="0"/>
            </a:br>
            <a:endParaRPr lang="en-US" sz="2400" dirty="0"/>
          </a:p>
          <a:p>
            <a:pPr marL="457200" indent="-457200">
              <a:buAutoNum type="arabicPeriod"/>
            </a:pPr>
            <a:r>
              <a:rPr lang="en-US" sz="2400" dirty="0"/>
              <a:t>Map clusters of activities and processes that support the core competencies</a:t>
            </a:r>
            <a:br>
              <a:rPr lang="en-US" sz="2400" dirty="0"/>
            </a:br>
            <a:endParaRPr lang="en-US" sz="2400" dirty="0"/>
          </a:p>
          <a:p>
            <a:pPr marL="457200" indent="-457200">
              <a:buAutoNum type="arabicPeriod"/>
            </a:pPr>
            <a:r>
              <a:rPr lang="en-US" sz="2400" dirty="0"/>
              <a:t>Isolate clusters where pivot may be required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6203"/>
            <a:ext cx="27432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1DCFD33-A503-4CA8-A04F-E4595CDDE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522" y="345797"/>
            <a:ext cx="10000887" cy="864096"/>
          </a:xfrm>
        </p:spPr>
        <p:txBody>
          <a:bodyPr>
            <a:noAutofit/>
          </a:bodyPr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Activity Mapping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D25097-88C9-42F4-922F-8B902A834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950" y="1750483"/>
            <a:ext cx="7578357" cy="410494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307E65E-A023-417A-B658-A5C4AC24722D}"/>
              </a:ext>
            </a:extLst>
          </p:cNvPr>
          <p:cNvSpPr/>
          <p:nvPr/>
        </p:nvSpPr>
        <p:spPr>
          <a:xfrm>
            <a:off x="614522" y="6596390"/>
            <a:ext cx="8679712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Adapted from https://www.b2binternational.com/publications/differentiation/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ED09306-4CF6-4991-8561-DE783C4E2294}"/>
              </a:ext>
            </a:extLst>
          </p:cNvPr>
          <p:cNvSpPr txBox="1"/>
          <p:nvPr/>
        </p:nvSpPr>
        <p:spPr>
          <a:xfrm>
            <a:off x="4954377" y="1565817"/>
            <a:ext cx="6762701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Activity Map for IKEA</a:t>
            </a:r>
          </a:p>
        </p:txBody>
      </p:sp>
    </p:spTree>
    <p:extLst>
      <p:ext uri="{BB962C8B-B14F-4D97-AF65-F5344CB8AC3E}">
        <p14:creationId xmlns:p14="http://schemas.microsoft.com/office/powerpoint/2010/main" val="423994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8318" y="3050342"/>
            <a:ext cx="4776184" cy="193899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Business Model Lock-in  defines the underlying rigidity of the business model, with respect to its ability to pivot in response to market shifts</a:t>
            </a:r>
          </a:p>
        </p:txBody>
      </p:sp>
      <p:sp>
        <p:nvSpPr>
          <p:cNvPr id="8" name="Oval 7"/>
          <p:cNvSpPr/>
          <p:nvPr/>
        </p:nvSpPr>
        <p:spPr>
          <a:xfrm>
            <a:off x="7597029" y="1733838"/>
            <a:ext cx="2377440" cy="2286000"/>
          </a:xfrm>
          <a:prstGeom prst="ellipse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Business Model Lock-in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9637" y="1742394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Agility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88821" y="1742394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Resilience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794618" y="4059077"/>
            <a:ext cx="79822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Capital Capacity</a:t>
            </a:r>
          </a:p>
          <a:p>
            <a:pPr algn="ctr"/>
            <a:r>
              <a:rPr lang="en-US" dirty="0"/>
              <a:t>Level of Fixed Tangible Asset Dependency</a:t>
            </a:r>
          </a:p>
          <a:p>
            <a:pPr algn="ctr"/>
            <a:r>
              <a:rPr lang="en-US" dirty="0"/>
              <a:t>Degree of Process and System Standardization</a:t>
            </a:r>
          </a:p>
          <a:p>
            <a:pPr algn="ctr"/>
            <a:r>
              <a:rPr lang="en-US" dirty="0"/>
              <a:t>Degree of Product Standardization </a:t>
            </a:r>
          </a:p>
          <a:p>
            <a:pPr algn="ctr"/>
            <a:r>
              <a:rPr lang="en-US" dirty="0"/>
              <a:t>Committed Project Timeframes  </a:t>
            </a:r>
          </a:p>
          <a:p>
            <a:pPr algn="ctr"/>
            <a:r>
              <a:rPr lang="en-US" dirty="0"/>
              <a:t>Degree of Innovation Incubation</a:t>
            </a:r>
          </a:p>
          <a:p>
            <a:pPr algn="ctr"/>
            <a:r>
              <a:rPr lang="en-US" dirty="0"/>
              <a:t>Degree of Existing Customer Dependency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16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46766EA-58B1-41F6-9448-60FAFE721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318" y="213600"/>
            <a:ext cx="10000887" cy="864096"/>
          </a:xfrm>
        </p:spPr>
        <p:txBody>
          <a:bodyPr>
            <a:noAutofit/>
          </a:bodyPr>
          <a:lstStyle/>
          <a:p>
            <a:r>
              <a:rPr lang="en-US" sz="2400" dirty="0"/>
              <a:t>MMA 801 </a:t>
            </a:r>
            <a:br>
              <a:rPr lang="en-US" dirty="0"/>
            </a:br>
            <a:r>
              <a:rPr lang="en-US" sz="4400" dirty="0"/>
              <a:t>Business Model Lock-In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936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786661"/>
              </p:ext>
            </p:extLst>
          </p:nvPr>
        </p:nvGraphicFramePr>
        <p:xfrm>
          <a:off x="1873250" y="780717"/>
          <a:ext cx="8445500" cy="5534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Business Models – Logic Test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1403977"/>
            <a:ext cx="10889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Business models reflect 5 "Logical Conclusions" relating to how to compete: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7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Merge 3"/>
          <p:cNvSpPr/>
          <p:nvPr/>
        </p:nvSpPr>
        <p:spPr>
          <a:xfrm rot="5400000">
            <a:off x="6393723" y="1811547"/>
            <a:ext cx="1096601" cy="3962024"/>
          </a:xfrm>
          <a:prstGeom prst="flowChartMerg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/>
          </a:p>
        </p:txBody>
      </p:sp>
      <p:sp>
        <p:nvSpPr>
          <p:cNvPr id="5" name="TextBox 4"/>
          <p:cNvSpPr txBox="1"/>
          <p:nvPr/>
        </p:nvSpPr>
        <p:spPr>
          <a:xfrm>
            <a:off x="7142317" y="3516004"/>
            <a:ext cx="2150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Internal Ecosystem Competencies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74206" y="3342439"/>
            <a:ext cx="26107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What does it take to deliver on time, on spec, and beat the competition?</a:t>
            </a:r>
          </a:p>
        </p:txBody>
      </p:sp>
      <p:pic>
        <p:nvPicPr>
          <p:cNvPr id="7" name="Picture 6" descr="BIG IMAGE (PNG)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7315" y="3574822"/>
            <a:ext cx="882713" cy="435483"/>
          </a:xfrm>
          <a:prstGeom prst="rect">
            <a:avLst/>
          </a:prstGeom>
        </p:spPr>
      </p:pic>
      <p:sp>
        <p:nvSpPr>
          <p:cNvPr id="8" name="Flowchart: Merge 7"/>
          <p:cNvSpPr/>
          <p:nvPr/>
        </p:nvSpPr>
        <p:spPr>
          <a:xfrm rot="6480000">
            <a:off x="6145767" y="2419629"/>
            <a:ext cx="1364704" cy="3962024"/>
          </a:xfrm>
          <a:prstGeom prst="flowChartMerge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/>
          </a:p>
        </p:txBody>
      </p:sp>
      <p:sp>
        <p:nvSpPr>
          <p:cNvPr id="9" name="TextBox 8"/>
          <p:cNvSpPr txBox="1"/>
          <p:nvPr/>
        </p:nvSpPr>
        <p:spPr>
          <a:xfrm>
            <a:off x="7024126" y="4370283"/>
            <a:ext cx="20412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External Ecosystem Adoption Dependencies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981695" y="4584545"/>
            <a:ext cx="2874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Who else needs to adopt our products/services before the end customer can assess the full value proposition?</a:t>
            </a:r>
          </a:p>
        </p:txBody>
      </p:sp>
      <p:sp>
        <p:nvSpPr>
          <p:cNvPr id="11" name="Flowchart: Merge 10"/>
          <p:cNvSpPr/>
          <p:nvPr/>
        </p:nvSpPr>
        <p:spPr>
          <a:xfrm rot="4380000">
            <a:off x="6190132" y="1235041"/>
            <a:ext cx="1277725" cy="3935255"/>
          </a:xfrm>
          <a:prstGeom prst="flowChartMerg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/>
          </a:p>
        </p:txBody>
      </p:sp>
      <p:sp>
        <p:nvSpPr>
          <p:cNvPr id="12" name="TextBox 11"/>
          <p:cNvSpPr txBox="1"/>
          <p:nvPr/>
        </p:nvSpPr>
        <p:spPr>
          <a:xfrm>
            <a:off x="8981695" y="2249773"/>
            <a:ext cx="28032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Who else needs to innovate and execute for our company to be successful?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26411" y="2557844"/>
            <a:ext cx="32898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External </a:t>
            </a:r>
          </a:p>
          <a:p>
            <a:pPr algn="ctr"/>
            <a:r>
              <a:rPr lang="en-US" sz="1600" dirty="0"/>
              <a:t>Ecosystem Co-innovation</a:t>
            </a:r>
          </a:p>
          <a:p>
            <a:pPr algn="ctr"/>
            <a:r>
              <a:rPr lang="en-US" sz="1600" dirty="0"/>
              <a:t>Dependencies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391691" y="3392892"/>
            <a:ext cx="26356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Recognize Network Co-Dependencies Fundamental to Success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04284" y="4584545"/>
            <a:ext cx="54917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Google Home – Chromecast Compatible</a:t>
            </a:r>
          </a:p>
          <a:p>
            <a:r>
              <a:rPr lang="en-US" sz="1600" dirty="0"/>
              <a:t>Electric Vehicle Manufacturers – Battery Manufacturers</a:t>
            </a:r>
          </a:p>
          <a:p>
            <a:r>
              <a:rPr lang="en-US" sz="1600" dirty="0"/>
              <a:t>Canada Goose – Retailers</a:t>
            </a:r>
          </a:p>
          <a:p>
            <a:r>
              <a:rPr lang="en-US" sz="1600" dirty="0"/>
              <a:t>Video Streamers &amp; Theatres  – Content Producers</a:t>
            </a:r>
          </a:p>
          <a:p>
            <a:r>
              <a:rPr lang="en-CA" sz="1600" dirty="0"/>
              <a:t>Airbus – Engine Manufacturers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604284" y="1466643"/>
            <a:ext cx="11134060" cy="4001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The Broader Lens – Networks &amp; Ecosystem Relationships</a:t>
            </a: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604284" y="127916"/>
            <a:ext cx="9401269" cy="937444"/>
          </a:xfrm>
        </p:spPr>
        <p:txBody>
          <a:bodyPr/>
          <a:lstStyle/>
          <a:p>
            <a:r>
              <a:rPr lang="en-US" sz="2400" dirty="0"/>
              <a:t>MMA 801 </a:t>
            </a:r>
            <a:br>
              <a:rPr lang="en-US" dirty="0"/>
            </a:br>
            <a:r>
              <a:rPr lang="en-US" sz="4400" dirty="0"/>
              <a:t>Broader Lens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17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8" grpId="0" animBg="1"/>
      <p:bldP spid="9" grpId="0"/>
      <p:bldP spid="10" grpId="0"/>
      <p:bldP spid="11" grpId="0" animBg="1"/>
      <p:bldP spid="12" grpId="0"/>
      <p:bldP spid="13" grpId="0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0" y="6596952"/>
            <a:ext cx="482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Adapted from: Business Model Generation, </a:t>
            </a:r>
            <a:r>
              <a:rPr lang="en-CA" sz="1200" dirty="0" err="1"/>
              <a:t>Osterwalder</a:t>
            </a:r>
            <a:r>
              <a:rPr lang="en-CA" sz="1200" dirty="0"/>
              <a:t>, </a:t>
            </a:r>
            <a:r>
              <a:rPr lang="en-CA" sz="1200" dirty="0" err="1"/>
              <a:t>Pigneur</a:t>
            </a:r>
            <a:endParaRPr lang="en-CA" sz="1200" dirty="0"/>
          </a:p>
        </p:txBody>
      </p:sp>
      <p:sp>
        <p:nvSpPr>
          <p:cNvPr id="4" name="Rectangle 3"/>
          <p:cNvSpPr/>
          <p:nvPr/>
        </p:nvSpPr>
        <p:spPr>
          <a:xfrm>
            <a:off x="2506275" y="1740853"/>
            <a:ext cx="1097280" cy="310896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Key Partners</a:t>
            </a:r>
          </a:p>
          <a:p>
            <a:pPr algn="ctr"/>
            <a:r>
              <a:rPr lang="en-CA" sz="950" dirty="0">
                <a:solidFill>
                  <a:schemeClr val="tx1"/>
                </a:solidFill>
              </a:rPr>
              <a:t>(Backward, Forward &amp; ecosystem dependencies)</a:t>
            </a:r>
          </a:p>
        </p:txBody>
      </p:sp>
      <p:sp>
        <p:nvSpPr>
          <p:cNvPr id="5" name="Rectangle 4"/>
          <p:cNvSpPr/>
          <p:nvPr/>
        </p:nvSpPr>
        <p:spPr>
          <a:xfrm>
            <a:off x="3603555" y="1738898"/>
            <a:ext cx="1097280" cy="155448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Key Activities</a:t>
            </a:r>
          </a:p>
          <a:p>
            <a:pPr algn="ctr"/>
            <a:r>
              <a:rPr lang="en-CA" sz="1050" dirty="0">
                <a:solidFill>
                  <a:schemeClr val="tx1"/>
                </a:solidFill>
              </a:rPr>
              <a:t>(Value Chain)</a:t>
            </a:r>
          </a:p>
        </p:txBody>
      </p:sp>
      <p:sp>
        <p:nvSpPr>
          <p:cNvPr id="6" name="Rectangle 5"/>
          <p:cNvSpPr/>
          <p:nvPr/>
        </p:nvSpPr>
        <p:spPr>
          <a:xfrm>
            <a:off x="3603555" y="3293377"/>
            <a:ext cx="1097280" cy="155448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Key Resources</a:t>
            </a: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(Composition &amp; velocity)</a:t>
            </a:r>
          </a:p>
        </p:txBody>
      </p:sp>
      <p:sp>
        <p:nvSpPr>
          <p:cNvPr id="7" name="Rectangle 6"/>
          <p:cNvSpPr/>
          <p:nvPr/>
        </p:nvSpPr>
        <p:spPr>
          <a:xfrm>
            <a:off x="4700835" y="1740853"/>
            <a:ext cx="1037780" cy="310896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Portfolio of Products &amp; Services</a:t>
            </a:r>
          </a:p>
        </p:txBody>
      </p:sp>
      <p:sp>
        <p:nvSpPr>
          <p:cNvPr id="8" name="Rectangle 7"/>
          <p:cNvSpPr/>
          <p:nvPr/>
        </p:nvSpPr>
        <p:spPr>
          <a:xfrm>
            <a:off x="2506275" y="4992335"/>
            <a:ext cx="3232340" cy="97805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</a:rPr>
              <a:t>Underlying Cost Model</a:t>
            </a: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(Cost structure &amp; drivers,</a:t>
            </a: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scale potential, BEP, etc., capitalization requirements, COC)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06275" y="1301654"/>
            <a:ext cx="3232340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bg1"/>
                </a:solidFill>
              </a:rPr>
              <a:t>Company-Centric Analysis</a:t>
            </a:r>
          </a:p>
        </p:txBody>
      </p:sp>
      <p:sp>
        <p:nvSpPr>
          <p:cNvPr id="10" name="Rectangle 9"/>
          <p:cNvSpPr/>
          <p:nvPr/>
        </p:nvSpPr>
        <p:spPr>
          <a:xfrm>
            <a:off x="7653290" y="1738897"/>
            <a:ext cx="1342466" cy="310896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Available Customer Segments</a:t>
            </a:r>
          </a:p>
          <a:p>
            <a:pPr algn="ctr"/>
            <a:endParaRPr lang="en-CA" sz="1400" dirty="0">
              <a:solidFill>
                <a:schemeClr val="tx1"/>
              </a:solidFill>
            </a:endParaRP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(Primary &amp; secondary, size, penetration potential)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6015245" y="1687127"/>
            <a:ext cx="1637185" cy="716307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</a:rPr>
              <a:t>Positioning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6015246" y="2503965"/>
            <a:ext cx="1637185" cy="752092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Value Proposition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016105" y="4992335"/>
            <a:ext cx="2979651" cy="97805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</a:rPr>
              <a:t>Revenue Model</a:t>
            </a: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(volume, scope, purchase frequency, sales augmentation, COC, capitalization consumption, ASP degradation)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96000" y="1313391"/>
            <a:ext cx="2899756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bg1"/>
                </a:solidFill>
              </a:rPr>
              <a:t>Market-Centric Analysis</a:t>
            </a:r>
            <a:r>
              <a:rPr lang="en-CA" sz="1400" dirty="0"/>
              <a:t> Analysis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6015246" y="4092035"/>
            <a:ext cx="1637185" cy="768058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Opportunity Assessment</a:t>
            </a:r>
          </a:p>
        </p:txBody>
      </p:sp>
      <p:sp>
        <p:nvSpPr>
          <p:cNvPr id="17" name="Right Arrow 16"/>
          <p:cNvSpPr/>
          <p:nvPr/>
        </p:nvSpPr>
        <p:spPr>
          <a:xfrm>
            <a:off x="6015243" y="3322016"/>
            <a:ext cx="1637185" cy="716307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Customer Relationships</a:t>
            </a:r>
          </a:p>
        </p:txBody>
      </p:sp>
      <p:sp>
        <p:nvSpPr>
          <p:cNvPr id="2" name="Right Brace 1"/>
          <p:cNvSpPr/>
          <p:nvPr/>
        </p:nvSpPr>
        <p:spPr>
          <a:xfrm>
            <a:off x="9225129" y="3540036"/>
            <a:ext cx="254723" cy="1892820"/>
          </a:xfrm>
          <a:prstGeom prst="righ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" name="TextBox 2"/>
          <p:cNvSpPr txBox="1"/>
          <p:nvPr/>
        </p:nvSpPr>
        <p:spPr>
          <a:xfrm>
            <a:off x="9567106" y="4249110"/>
            <a:ext cx="1037944" cy="453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00"/>
              </a:lnSpc>
            </a:pPr>
            <a:r>
              <a:rPr lang="en-US" sz="1400" dirty="0"/>
              <a:t>Market Logic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120340" y="6214211"/>
            <a:ext cx="5875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Culture, Structure &amp; Mgmt. Systems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885A3C6-319F-49DA-A8F8-B019D3A59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446" y="-120785"/>
            <a:ext cx="10515600" cy="1031188"/>
          </a:xfrm>
        </p:spPr>
        <p:txBody>
          <a:bodyPr>
            <a:noAutofit/>
          </a:bodyPr>
          <a:lstStyle/>
          <a:p>
            <a:r>
              <a:rPr lang="en-US" sz="4400" dirty="0"/>
              <a:t>Business Model Disruption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18018" y="1684395"/>
            <a:ext cx="2149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Disruptors and </a:t>
            </a:r>
            <a:r>
              <a:rPr lang="en-CA" dirty="0" err="1"/>
              <a:t>derailers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BD48C6-B215-413F-B650-D9C5C25E2533}"/>
              </a:ext>
            </a:extLst>
          </p:cNvPr>
          <p:cNvSpPr/>
          <p:nvPr/>
        </p:nvSpPr>
        <p:spPr>
          <a:xfrm>
            <a:off x="1917596" y="2782373"/>
            <a:ext cx="1706880" cy="1270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Hold up – bargaining power shift…buyers, suppliers, complementors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7B4ECE-57B6-4322-87B4-B4AF30EC738D}"/>
              </a:ext>
            </a:extLst>
          </p:cNvPr>
          <p:cNvSpPr/>
          <p:nvPr/>
        </p:nvSpPr>
        <p:spPr>
          <a:xfrm>
            <a:off x="3757785" y="1687039"/>
            <a:ext cx="1706880" cy="173736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44" indent="-285744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44" indent="-285744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Degree of lock-in - Asset driven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Ecosystem disconnect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Lack of capabilities and competencies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44" indent="-285744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FA33F78-99A1-4DF8-ABF9-8BC1C9B4BB29}"/>
              </a:ext>
            </a:extLst>
          </p:cNvPr>
          <p:cNvSpPr/>
          <p:nvPr/>
        </p:nvSpPr>
        <p:spPr>
          <a:xfrm>
            <a:off x="4039244" y="3919369"/>
            <a:ext cx="1706880" cy="66333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Capital, asset, talent  constraints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1C73E9E-FE1F-48D2-A630-C2C1B787017F}"/>
              </a:ext>
            </a:extLst>
          </p:cNvPr>
          <p:cNvSpPr/>
          <p:nvPr/>
        </p:nvSpPr>
        <p:spPr>
          <a:xfrm>
            <a:off x="2591148" y="4722174"/>
            <a:ext cx="1706880" cy="110297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Cost bloating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Expense creep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Margin erosion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Lack of scope and scale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5D89507-EFCC-4B25-9580-8EAB2307BD9B}"/>
              </a:ext>
            </a:extLst>
          </p:cNvPr>
          <p:cNvSpPr/>
          <p:nvPr/>
        </p:nvSpPr>
        <p:spPr>
          <a:xfrm>
            <a:off x="5103194" y="5560003"/>
            <a:ext cx="1986365" cy="963023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Managerial &amp; organizational mind-set (active inertia)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20158EB-7184-41FB-8B6E-292CCEA45515}"/>
              </a:ext>
            </a:extLst>
          </p:cNvPr>
          <p:cNvSpPr/>
          <p:nvPr/>
        </p:nvSpPr>
        <p:spPr>
          <a:xfrm>
            <a:off x="6146607" y="2235659"/>
            <a:ext cx="1706880" cy="146304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Imitation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Substitutability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Shift in consumer needs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Marketing inertia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0F42D1F-1C30-449D-8336-4AFDFF138440}"/>
              </a:ext>
            </a:extLst>
          </p:cNvPr>
          <p:cNvSpPr/>
          <p:nvPr/>
        </p:nvSpPr>
        <p:spPr>
          <a:xfrm>
            <a:off x="8125392" y="2697651"/>
            <a:ext cx="1706880" cy="1270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Value curve shifts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Price sensitivity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Market reshaping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5E55B01-0991-44C9-895E-807DEF4C5B47}"/>
              </a:ext>
            </a:extLst>
          </p:cNvPr>
          <p:cNvSpPr/>
          <p:nvPr/>
        </p:nvSpPr>
        <p:spPr>
          <a:xfrm>
            <a:off x="7128069" y="4341153"/>
            <a:ext cx="1706880" cy="1137055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Shifts in economies of scale and scope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400" dirty="0"/>
              <a:t>Pricing dynamics</a:t>
            </a:r>
          </a:p>
        </p:txBody>
      </p:sp>
    </p:spTree>
    <p:extLst>
      <p:ext uri="{BB962C8B-B14F-4D97-AF65-F5344CB8AC3E}">
        <p14:creationId xmlns:p14="http://schemas.microsoft.com/office/powerpoint/2010/main" val="108833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826" y="-128016"/>
            <a:ext cx="12390798" cy="740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418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30213" y="203463"/>
            <a:ext cx="10515600" cy="1031188"/>
          </a:xfrm>
        </p:spPr>
        <p:txBody>
          <a:bodyPr/>
          <a:lstStyle/>
          <a:p>
            <a:r>
              <a:rPr lang="en-US" sz="2400" dirty="0"/>
              <a:t>MMA 801 </a:t>
            </a:r>
            <a:br>
              <a:rPr lang="en-US" dirty="0"/>
            </a:br>
            <a:r>
              <a:rPr lang="en-US" sz="4400" dirty="0"/>
              <a:t>Business Model Exposure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idx="4294967295"/>
          </p:nvPr>
        </p:nvSpPr>
        <p:spPr>
          <a:xfrm>
            <a:off x="430213" y="2497396"/>
            <a:ext cx="5688013" cy="4016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000" b="1" u="sng" dirty="0">
                <a:solidFill>
                  <a:srgbClr val="C00000"/>
                </a:solidFill>
              </a:rPr>
              <a:t>Active Inertia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(Glued to present business mechanics)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0134600" y="6492875"/>
            <a:ext cx="2057400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430213" y="2874164"/>
            <a:ext cx="5770563" cy="3219450"/>
          </a:xfrm>
        </p:spPr>
        <p:txBody>
          <a:bodyPr>
            <a:noAutofit/>
          </a:bodyPr>
          <a:lstStyle/>
          <a:p>
            <a:pPr marL="225425" indent="-225425">
              <a:spcBef>
                <a:spcPts val="600"/>
              </a:spcBef>
            </a:pPr>
            <a:r>
              <a:rPr lang="en-US" sz="1400" dirty="0"/>
              <a:t>Ignoring disrupters &amp; solution simplification.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Letting outdated beliefs drive the value equation.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Believing that operational efficiencies improvement are the way to create future profit.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Emphasizing incremental and transactional innovations over transformative innovations.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Belief that the current interaction of technology, regulations and business economics will remain relevant going forward.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Limiting how far a project team can venture from traditional offerings.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Impatience for historical growth which result in passing slower, nurturing-required, innovations.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Adherence to the current profit model and its existing margins.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6772143" y="2497396"/>
            <a:ext cx="5500687" cy="4016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u="sng" dirty="0">
                <a:solidFill>
                  <a:srgbClr val="C00000"/>
                </a:solidFill>
              </a:rPr>
              <a:t>Market Inertia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(Perceive market to be static)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294967295"/>
          </p:nvPr>
        </p:nvSpPr>
        <p:spPr>
          <a:xfrm>
            <a:off x="6772143" y="2874164"/>
            <a:ext cx="5045075" cy="1689100"/>
          </a:xfrm>
        </p:spPr>
        <p:txBody>
          <a:bodyPr>
            <a:noAutofit/>
          </a:bodyPr>
          <a:lstStyle/>
          <a:p>
            <a:pPr marL="225425" indent="-225425">
              <a:spcBef>
                <a:spcPts val="600"/>
              </a:spcBef>
            </a:pPr>
            <a:r>
              <a:rPr lang="en-US" sz="1400" dirty="0"/>
              <a:t>Failure to recognize that consumer </a:t>
            </a:r>
            <a:r>
              <a:rPr lang="en-US" sz="1400" dirty="0" err="1"/>
              <a:t>behaviour</a:t>
            </a:r>
            <a:r>
              <a:rPr lang="en-US" sz="1400" dirty="0"/>
              <a:t> is changing, causing shifts in demand.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Belief that the inclusion of customer loyalty programs (etc.) will remain primary to driving customer retention.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Failure to respond to customer notions that alternatives are increasingly attractive to them.</a:t>
            </a:r>
          </a:p>
          <a:p>
            <a:pPr marL="225425" indent="-225425">
              <a:spcBef>
                <a:spcPts val="600"/>
              </a:spcBef>
            </a:pPr>
            <a:r>
              <a:rPr lang="en-US" sz="1400" dirty="0"/>
              <a:t>Viewing the market solely from your current customer base.</a:t>
            </a:r>
          </a:p>
        </p:txBody>
      </p:sp>
      <p:cxnSp>
        <p:nvCxnSpPr>
          <p:cNvPr id="10" name="Straight Arrow Connector 9"/>
          <p:cNvCxnSpPr>
            <a:cxnSpLocks/>
          </p:cNvCxnSpPr>
          <p:nvPr/>
        </p:nvCxnSpPr>
        <p:spPr>
          <a:xfrm flipV="1">
            <a:off x="7379788" y="621080"/>
            <a:ext cx="27296" cy="14547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7372964" y="2062163"/>
            <a:ext cx="3705368" cy="136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7379788" y="813392"/>
            <a:ext cx="2142699" cy="1262418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Freeform 14"/>
          <p:cNvSpPr/>
          <p:nvPr/>
        </p:nvSpPr>
        <p:spPr>
          <a:xfrm>
            <a:off x="7407084" y="1525426"/>
            <a:ext cx="2429301" cy="543561"/>
          </a:xfrm>
          <a:custGeom>
            <a:avLst/>
            <a:gdLst>
              <a:gd name="connsiteX0" fmla="*/ 0 w 2429301"/>
              <a:gd name="connsiteY0" fmla="*/ 543561 h 543561"/>
              <a:gd name="connsiteX1" fmla="*/ 798394 w 2429301"/>
              <a:gd name="connsiteY1" fmla="*/ 161423 h 543561"/>
              <a:gd name="connsiteX2" fmla="*/ 1501254 w 2429301"/>
              <a:gd name="connsiteY2" fmla="*/ 4474 h 543561"/>
              <a:gd name="connsiteX3" fmla="*/ 2429301 w 2429301"/>
              <a:gd name="connsiteY3" fmla="*/ 318372 h 543561"/>
              <a:gd name="connsiteX4" fmla="*/ 2429301 w 2429301"/>
              <a:gd name="connsiteY4" fmla="*/ 318372 h 543561"/>
              <a:gd name="connsiteX5" fmla="*/ 2415654 w 2429301"/>
              <a:gd name="connsiteY5" fmla="*/ 318372 h 543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29301" h="543561">
                <a:moveTo>
                  <a:pt x="0" y="543561"/>
                </a:moveTo>
                <a:cubicBezTo>
                  <a:pt x="274092" y="397416"/>
                  <a:pt x="548185" y="251271"/>
                  <a:pt x="798394" y="161423"/>
                </a:cubicBezTo>
                <a:cubicBezTo>
                  <a:pt x="1048603" y="71575"/>
                  <a:pt x="1229436" y="-21684"/>
                  <a:pt x="1501254" y="4474"/>
                </a:cubicBezTo>
                <a:cubicBezTo>
                  <a:pt x="1773072" y="30632"/>
                  <a:pt x="2429301" y="318372"/>
                  <a:pt x="2429301" y="318372"/>
                </a:cubicBezTo>
                <a:lnTo>
                  <a:pt x="2429301" y="318372"/>
                </a:lnTo>
                <a:lnTo>
                  <a:pt x="2415654" y="318372"/>
                </a:lnTo>
              </a:path>
            </a:pathLst>
          </a:custGeom>
          <a:noFill/>
          <a:ln w="28575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9531635" y="514907"/>
            <a:ext cx="18081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Industry/Sector Growth</a:t>
            </a:r>
            <a:endParaRPr lang="en-US" sz="1400" dirty="0"/>
          </a:p>
        </p:txBody>
      </p:sp>
      <p:sp>
        <p:nvSpPr>
          <p:cNvPr id="17" name="TextBox 16"/>
          <p:cNvSpPr txBox="1"/>
          <p:nvPr/>
        </p:nvSpPr>
        <p:spPr>
          <a:xfrm>
            <a:off x="9863680" y="1436254"/>
            <a:ext cx="21972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Company Performance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99021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  <p:bldP spid="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9" name="TextBox 4"/>
          <p:cNvSpPr txBox="1">
            <a:spLocks noChangeArrowheads="1"/>
          </p:cNvSpPr>
          <p:nvPr/>
        </p:nvSpPr>
        <p:spPr bwMode="auto">
          <a:xfrm>
            <a:off x="2653928" y="6135413"/>
            <a:ext cx="1353444" cy="242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rgbClr val="404040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rgbClr val="404040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rgbClr val="404040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400">
                <a:solidFill>
                  <a:srgbClr val="404040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400">
                <a:solidFill>
                  <a:srgbClr val="404040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400">
                <a:solidFill>
                  <a:srgbClr val="404040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400">
                <a:solidFill>
                  <a:srgbClr val="404040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400">
                <a:solidFill>
                  <a:srgbClr val="404040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400">
                <a:solidFill>
                  <a:srgbClr val="404040"/>
                </a:solidFill>
                <a:latin typeface="Calibri" panose="020F0502020204030204" pitchFamily="34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751">
                <a:solidFill>
                  <a:srgbClr val="FFFFFF"/>
                </a:solidFill>
                <a:latin typeface="Arial" panose="020B0604020202020204" pitchFamily="34" charset="0"/>
              </a:rPr>
              <a:t>EKNResearch.com</a:t>
            </a:r>
          </a:p>
        </p:txBody>
      </p:sp>
      <p:sp>
        <p:nvSpPr>
          <p:cNvPr id="6" name="Arc 5"/>
          <p:cNvSpPr/>
          <p:nvPr/>
        </p:nvSpPr>
        <p:spPr>
          <a:xfrm>
            <a:off x="1724621" y="2594329"/>
            <a:ext cx="5115486" cy="5097388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70189" y="2122360"/>
            <a:ext cx="18911" cy="398081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2670188" y="6046438"/>
            <a:ext cx="7384832" cy="4727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Arc 9"/>
          <p:cNvSpPr/>
          <p:nvPr/>
        </p:nvSpPr>
        <p:spPr>
          <a:xfrm>
            <a:off x="1781354" y="4722659"/>
            <a:ext cx="2354448" cy="2099145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11" name="TextBox 10"/>
          <p:cNvSpPr txBox="1"/>
          <p:nvPr/>
        </p:nvSpPr>
        <p:spPr>
          <a:xfrm>
            <a:off x="2656003" y="5477426"/>
            <a:ext cx="1583815" cy="431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Operational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81018" y="4776879"/>
            <a:ext cx="1465621" cy="431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Strategic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648704" y="4566520"/>
            <a:ext cx="1465621" cy="431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Cultural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14324" y="4174455"/>
            <a:ext cx="1465621" cy="431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Paradigm</a:t>
            </a:r>
          </a:p>
        </p:txBody>
      </p:sp>
      <p:sp>
        <p:nvSpPr>
          <p:cNvPr id="15" name="Freeform 14"/>
          <p:cNvSpPr/>
          <p:nvPr/>
        </p:nvSpPr>
        <p:spPr>
          <a:xfrm>
            <a:off x="2705529" y="1309242"/>
            <a:ext cx="4607365" cy="4708828"/>
          </a:xfrm>
          <a:custGeom>
            <a:avLst/>
            <a:gdLst>
              <a:gd name="connsiteX0" fmla="*/ 19156 w 3312689"/>
              <a:gd name="connsiteY0" fmla="*/ 4140200 h 4140200"/>
              <a:gd name="connsiteX1" fmla="*/ 86889 w 3312689"/>
              <a:gd name="connsiteY1" fmla="*/ 4123266 h 4140200"/>
              <a:gd name="connsiteX2" fmla="*/ 704956 w 3312689"/>
              <a:gd name="connsiteY2" fmla="*/ 4055533 h 4140200"/>
              <a:gd name="connsiteX3" fmla="*/ 1416156 w 3312689"/>
              <a:gd name="connsiteY3" fmla="*/ 3657600 h 4140200"/>
              <a:gd name="connsiteX4" fmla="*/ 2601489 w 3312689"/>
              <a:gd name="connsiteY4" fmla="*/ 2302933 h 4140200"/>
              <a:gd name="connsiteX5" fmla="*/ 3312689 w 3312689"/>
              <a:gd name="connsiteY5" fmla="*/ 0 h 414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12689" h="4140200">
                <a:moveTo>
                  <a:pt x="19156" y="4140200"/>
                </a:moveTo>
                <a:cubicBezTo>
                  <a:pt x="-4128" y="4138788"/>
                  <a:pt x="-27411" y="4137377"/>
                  <a:pt x="86889" y="4123266"/>
                </a:cubicBezTo>
                <a:cubicBezTo>
                  <a:pt x="201189" y="4109155"/>
                  <a:pt x="483412" y="4133144"/>
                  <a:pt x="704956" y="4055533"/>
                </a:cubicBezTo>
                <a:cubicBezTo>
                  <a:pt x="926500" y="3977922"/>
                  <a:pt x="1100067" y="3949700"/>
                  <a:pt x="1416156" y="3657600"/>
                </a:cubicBezTo>
                <a:cubicBezTo>
                  <a:pt x="1732245" y="3365500"/>
                  <a:pt x="2285400" y="2912533"/>
                  <a:pt x="2601489" y="2302933"/>
                </a:cubicBezTo>
                <a:cubicBezTo>
                  <a:pt x="2917578" y="1693333"/>
                  <a:pt x="3115133" y="846666"/>
                  <a:pt x="3312689" y="0"/>
                </a:cubicBezTo>
              </a:path>
            </a:pathLst>
          </a:custGeom>
          <a:noFill/>
          <a:ln w="28575">
            <a:solidFill>
              <a:schemeClr val="accent2">
                <a:lumMod val="75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/>
          </a:p>
        </p:txBody>
      </p:sp>
      <p:sp>
        <p:nvSpPr>
          <p:cNvPr id="16" name="TextBox 15"/>
          <p:cNvSpPr txBox="1"/>
          <p:nvPr/>
        </p:nvSpPr>
        <p:spPr>
          <a:xfrm>
            <a:off x="5752517" y="5677106"/>
            <a:ext cx="4607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Degree of Required Pivot or Change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78340" y="3374195"/>
            <a:ext cx="2096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Level of Risk of Execution and Resistance</a:t>
            </a: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9585" y="2932778"/>
            <a:ext cx="3972415" cy="552640"/>
          </a:xfrm>
          <a:prstGeom prst="rect">
            <a:avLst/>
          </a:prstGeom>
        </p:spPr>
        <p:txBody>
          <a:bodyPr vert="horz" lIns="68580" tIns="34291" rIns="68580" bIns="34291" rtlCol="0" anchor="ctr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3733" b="1" kern="1200">
                <a:solidFill>
                  <a:schemeClr val="tx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0" dirty="0">
                <a:solidFill>
                  <a:schemeClr val="tx1"/>
                </a:solidFill>
              </a:rPr>
              <a:t>Identification and Execution – Degree of Change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Type of Change Required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149898" y="1698951"/>
            <a:ext cx="38102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/>
              <a:t>Core Conclusion of Your Strategic Discussions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712170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6781841" y="3551533"/>
            <a:ext cx="486694" cy="80746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itle 13">
            <a:extLst>
              <a:ext uri="{FF2B5EF4-FFF2-40B4-BE49-F238E27FC236}">
                <a16:creationId xmlns:a16="http://schemas.microsoft.com/office/drawing/2014/main" id="{E87D60E0-0D5E-453D-86AD-95895C54D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346132818"/>
              </p:ext>
            </p:extLst>
          </p:nvPr>
        </p:nvGraphicFramePr>
        <p:xfrm>
          <a:off x="578577" y="-178830"/>
          <a:ext cx="11261725" cy="7380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6050"/>
            <a:ext cx="27432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22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H="1">
            <a:off x="10270140" y="3135630"/>
            <a:ext cx="1" cy="75136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9765906" y="3317792"/>
            <a:ext cx="690138" cy="348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Yes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0267702" y="3488974"/>
            <a:ext cx="989199" cy="1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1237379" y="3613892"/>
            <a:ext cx="1205846" cy="348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Execute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75768" y="5127115"/>
            <a:ext cx="11261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Successful models match the composition of business system assets and resources with the revenue model, and continuously manage this relationship.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5158" y="818606"/>
            <a:ext cx="112816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Your business model also reflects your risk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exposure</a:t>
            </a:r>
            <a:r>
              <a:rPr lang="en-US" sz="2400" dirty="0"/>
              <a:t> relating to the allocation and timing (deployment) of resources, and the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degree of lock-in </a:t>
            </a:r>
            <a:r>
              <a:rPr lang="en-US" sz="2400" dirty="0"/>
              <a:t>relating to asset development and operations.</a:t>
            </a:r>
          </a:p>
        </p:txBody>
      </p:sp>
    </p:spTree>
    <p:extLst>
      <p:ext uri="{BB962C8B-B14F-4D97-AF65-F5344CB8AC3E}">
        <p14:creationId xmlns:p14="http://schemas.microsoft.com/office/powerpoint/2010/main" val="3839249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63630"/>
            <a:ext cx="10650967" cy="4930951"/>
          </a:xfrm>
        </p:spPr>
        <p:txBody>
          <a:bodyPr>
            <a:noAutofit/>
          </a:bodyPr>
          <a:lstStyle/>
          <a:p>
            <a:pPr>
              <a:spcBef>
                <a:spcPts val="1800"/>
              </a:spcBef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Map out </a:t>
            </a:r>
            <a:r>
              <a:rPr lang="en-US" sz="2400" dirty="0"/>
              <a:t>the dominant and/or emerging disruptive business model in the industry.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Define the underlying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"core beliefs" </a:t>
            </a:r>
            <a:r>
              <a:rPr lang="en-US" sz="2400" dirty="0"/>
              <a:t>which drive notions relating to customer interaction, technology, performance, operations, etc.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Turn this/these underlying belief(s) upside down.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Reframe</a:t>
            </a:r>
            <a:r>
              <a:rPr lang="en-US" sz="2400" dirty="0"/>
              <a:t>/change the belief pattern.</a:t>
            </a:r>
          </a:p>
          <a:p>
            <a:pPr>
              <a:spcBef>
                <a:spcPts val="1800"/>
              </a:spcBef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Sanity-test</a:t>
            </a:r>
            <a:r>
              <a:rPr lang="en-US" sz="2400" dirty="0"/>
              <a:t> your new perceptions. Will they gain traction and acceptance.</a:t>
            </a:r>
          </a:p>
          <a:p>
            <a:pPr>
              <a:spcBef>
                <a:spcPts val="1800"/>
              </a:spcBef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Transfer</a:t>
            </a:r>
            <a:r>
              <a:rPr lang="en-US" sz="2400" dirty="0"/>
              <a:t> the accepted reframe beliefs into your business model.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63419"/>
            <a:ext cx="9401269" cy="937444"/>
          </a:xfrm>
        </p:spPr>
        <p:txBody>
          <a:bodyPr/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Reframing – Key Steps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6199"/>
            <a:ext cx="27432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6598364"/>
            <a:ext cx="78150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Adapted from: Disrupting Beliefs: A New Approach to Business Model Innovation, Jong and van </a:t>
            </a:r>
            <a:r>
              <a:rPr lang="en-US" sz="1200" dirty="0" err="1"/>
              <a:t>Dijk</a:t>
            </a:r>
            <a:r>
              <a:rPr lang="en-US" sz="1200" dirty="0"/>
              <a:t>, McKinsey Quarterly</a:t>
            </a:r>
          </a:p>
        </p:txBody>
      </p:sp>
    </p:spTree>
    <p:extLst>
      <p:ext uri="{BB962C8B-B14F-4D97-AF65-F5344CB8AC3E}">
        <p14:creationId xmlns:p14="http://schemas.microsoft.com/office/powerpoint/2010/main" val="1319470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87082"/>
            <a:ext cx="10919478" cy="5111791"/>
          </a:xfrm>
        </p:spPr>
        <p:txBody>
          <a:bodyPr>
            <a:noAutofit/>
          </a:bodyPr>
          <a:lstStyle/>
          <a:p>
            <a:pPr>
              <a:spcBef>
                <a:spcPts val="1800"/>
              </a:spcBef>
            </a:pPr>
            <a:r>
              <a:rPr lang="en-US" sz="2400" dirty="0"/>
              <a:t>The competencies required for success are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known, exist, or obtainable </a:t>
            </a:r>
            <a:r>
              <a:rPr lang="en-US" sz="2400" dirty="0"/>
              <a:t>within a realistic period of time.</a:t>
            </a:r>
          </a:p>
          <a:p>
            <a:pPr>
              <a:spcBef>
                <a:spcPts val="1800"/>
              </a:spcBef>
            </a:pPr>
            <a:r>
              <a:rPr lang="en-US" sz="2400" dirty="0"/>
              <a:t>The value proposition assists your customers in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achieving a definitive solution </a:t>
            </a:r>
            <a:r>
              <a:rPr lang="en-US" sz="2400" dirty="0"/>
              <a:t>which your 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competitors are unable to match</a:t>
            </a:r>
            <a:r>
              <a:rPr lang="en-US" sz="2400" dirty="0"/>
              <a:t>.</a:t>
            </a:r>
          </a:p>
          <a:p>
            <a:pPr>
              <a:spcBef>
                <a:spcPts val="1800"/>
              </a:spcBef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Specific, measurable and definitive metrics </a:t>
            </a:r>
            <a:r>
              <a:rPr lang="en-US" sz="2400" dirty="0"/>
              <a:t>(guiding principles) are implemented and adhered to as decisions evolve.</a:t>
            </a:r>
          </a:p>
          <a:p>
            <a:pPr>
              <a:spcBef>
                <a:spcPts val="1800"/>
              </a:spcBef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The model itself, becomes the anchor of competitive advantage</a:t>
            </a:r>
            <a:r>
              <a:rPr lang="en-US" sz="2400" dirty="0"/>
              <a:t>. Successful companies know the underlying basis of their model's focus…accessibility, quality, wealth disruption, etc.,…heat map the related activities and processes, prioritize and allocate resources accordingly.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9127"/>
            <a:ext cx="9401269" cy="937444"/>
          </a:xfrm>
        </p:spPr>
        <p:txBody>
          <a:bodyPr>
            <a:noAutofit/>
          </a:bodyPr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Key Factors for Execution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266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185BE3A-34B2-8346-AD0B-F55841CA93C7}"/>
              </a:ext>
            </a:extLst>
          </p:cNvPr>
          <p:cNvCxnSpPr>
            <a:cxnSpLocks/>
          </p:cNvCxnSpPr>
          <p:nvPr/>
        </p:nvCxnSpPr>
        <p:spPr>
          <a:xfrm flipV="1">
            <a:off x="2560154" y="2817866"/>
            <a:ext cx="960120" cy="669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 Placeholder 37"/>
          <p:cNvSpPr>
            <a:spLocks noGrp="1"/>
          </p:cNvSpPr>
          <p:nvPr>
            <p:ph type="body" sz="quarter" idx="4294967295"/>
          </p:nvPr>
        </p:nvSpPr>
        <p:spPr>
          <a:xfrm>
            <a:off x="900113" y="2141538"/>
            <a:ext cx="2416175" cy="877887"/>
          </a:xfrm>
        </p:spPr>
        <p:txBody>
          <a:bodyPr/>
          <a:lstStyle/>
          <a:p>
            <a:endParaRPr lang="en-US" sz="1050" dirty="0"/>
          </a:p>
          <a:p>
            <a:endParaRPr lang="en-US" sz="135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1CDC03F-504D-0143-A995-DB98CF8ED82A}"/>
              </a:ext>
            </a:extLst>
          </p:cNvPr>
          <p:cNvCxnSpPr>
            <a:cxnSpLocks/>
            <a:endCxn id="34" idx="0"/>
          </p:cNvCxnSpPr>
          <p:nvPr/>
        </p:nvCxnSpPr>
        <p:spPr>
          <a:xfrm flipV="1">
            <a:off x="2580715" y="2044201"/>
            <a:ext cx="2" cy="349322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1C066EE-52F3-2149-BF61-B653745BF95C}"/>
              </a:ext>
            </a:extLst>
          </p:cNvPr>
          <p:cNvCxnSpPr>
            <a:cxnSpLocks/>
          </p:cNvCxnSpPr>
          <p:nvPr/>
        </p:nvCxnSpPr>
        <p:spPr>
          <a:xfrm>
            <a:off x="1186816" y="2086940"/>
            <a:ext cx="13716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EE71ED1-EBDB-314B-82F5-3724B0D412D0}"/>
              </a:ext>
            </a:extLst>
          </p:cNvPr>
          <p:cNvCxnSpPr>
            <a:cxnSpLocks/>
          </p:cNvCxnSpPr>
          <p:nvPr/>
        </p:nvCxnSpPr>
        <p:spPr>
          <a:xfrm>
            <a:off x="814265" y="3667443"/>
            <a:ext cx="1783080" cy="139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A8AD822-35C0-D842-9D85-20B8E61E275D}"/>
              </a:ext>
            </a:extLst>
          </p:cNvPr>
          <p:cNvSpPr txBox="1">
            <a:spLocks/>
          </p:cNvSpPr>
          <p:nvPr/>
        </p:nvSpPr>
        <p:spPr>
          <a:xfrm>
            <a:off x="465667" y="2163632"/>
            <a:ext cx="2017330" cy="89699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600" kern="1200" spc="-3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8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6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4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4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latin typeface="+mn-lt"/>
                <a:ea typeface="Chronicle Display Black" charset="0"/>
                <a:cs typeface="Chronicle Display Black" charset="0"/>
              </a:rPr>
              <a:t>Create</a:t>
            </a:r>
          </a:p>
          <a:p>
            <a:pPr>
              <a:lnSpc>
                <a:spcPct val="130000"/>
              </a:lnSpc>
              <a:spcBef>
                <a:spcPts val="300"/>
              </a:spcBef>
            </a:pPr>
            <a:r>
              <a:rPr lang="en-US" sz="1200" dirty="0">
                <a:solidFill>
                  <a:sysClr val="windowText" lastClr="000000"/>
                </a:solidFill>
                <a:latin typeface="+mn-lt"/>
              </a:rPr>
              <a:t>Studio Entertainment creates intellectual property by developing characters through compelling story telling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3784824-4806-5A49-9BF3-D8F78760D543}"/>
              </a:ext>
            </a:extLst>
          </p:cNvPr>
          <p:cNvSpPr txBox="1">
            <a:spLocks/>
          </p:cNvSpPr>
          <p:nvPr/>
        </p:nvSpPr>
        <p:spPr>
          <a:xfrm>
            <a:off x="465666" y="3771232"/>
            <a:ext cx="1937568" cy="96251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600" kern="1200" spc="-3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8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6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4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4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accent1"/>
                </a:solidFill>
                <a:latin typeface="+mn-lt"/>
              </a:rPr>
              <a:t>Commercialize</a:t>
            </a:r>
          </a:p>
          <a:p>
            <a:pPr>
              <a:lnSpc>
                <a:spcPct val="130000"/>
              </a:lnSpc>
              <a:spcBef>
                <a:spcPts val="300"/>
              </a:spcBef>
            </a:pPr>
            <a:r>
              <a:rPr lang="en-US" sz="1200" dirty="0">
                <a:solidFill>
                  <a:sysClr val="windowText" lastClr="000000"/>
                </a:solidFill>
                <a:latin typeface="+mn-lt"/>
              </a:rPr>
              <a:t>Successful stories are commercialized through Disney's branded products. Additional revenue is made through the licensing right provided to manufacturers &amp; distributors.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7E66440C-A07D-6645-8800-AA12734F0BEC}"/>
              </a:ext>
            </a:extLst>
          </p:cNvPr>
          <p:cNvSpPr txBox="1">
            <a:spLocks/>
          </p:cNvSpPr>
          <p:nvPr/>
        </p:nvSpPr>
        <p:spPr>
          <a:xfrm>
            <a:off x="2719756" y="2907466"/>
            <a:ext cx="2311452" cy="93544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600" kern="1200" spc="-3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8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6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4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4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accent5"/>
                </a:solidFill>
                <a:latin typeface="+mn-lt"/>
                <a:ea typeface="Chronicle Display Black" charset="0"/>
                <a:cs typeface="Chronicle Display Black" charset="0"/>
              </a:rPr>
              <a:t>Distribute/Connect</a:t>
            </a:r>
          </a:p>
          <a:p>
            <a:pPr>
              <a:lnSpc>
                <a:spcPct val="130000"/>
              </a:lnSpc>
              <a:spcBef>
                <a:spcPts val="300"/>
              </a:spcBef>
            </a:pPr>
            <a:r>
              <a:rPr lang="en-US" sz="1200" dirty="0">
                <a:solidFill>
                  <a:sysClr val="windowText" lastClr="000000"/>
                </a:solidFill>
                <a:latin typeface="+mn-lt"/>
              </a:rPr>
              <a:t>Disney Studios and Media Distribution &amp; Networks, along with Disney's DTC platform, share these stores with their audience.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D2AB47D-E6BB-574A-A3E4-72FF040DC3B0}"/>
              </a:ext>
            </a:extLst>
          </p:cNvPr>
          <p:cNvSpPr/>
          <p:nvPr/>
        </p:nvSpPr>
        <p:spPr>
          <a:xfrm>
            <a:off x="2536371" y="2044201"/>
            <a:ext cx="88695" cy="88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4214A84-BEDE-9E45-94C0-4BE64CF34C46}"/>
              </a:ext>
            </a:extLst>
          </p:cNvPr>
          <p:cNvSpPr/>
          <p:nvPr/>
        </p:nvSpPr>
        <p:spPr>
          <a:xfrm>
            <a:off x="2527346" y="2789013"/>
            <a:ext cx="88695" cy="88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D6CF726-A342-B448-AECF-AB89799CA9D4}"/>
              </a:ext>
            </a:extLst>
          </p:cNvPr>
          <p:cNvSpPr/>
          <p:nvPr/>
        </p:nvSpPr>
        <p:spPr>
          <a:xfrm>
            <a:off x="2536372" y="3618595"/>
            <a:ext cx="88695" cy="88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540F0CA8-74CA-F448-B144-249320799FAA}"/>
              </a:ext>
            </a:extLst>
          </p:cNvPr>
          <p:cNvSpPr txBox="1">
            <a:spLocks/>
          </p:cNvSpPr>
          <p:nvPr/>
        </p:nvSpPr>
        <p:spPr>
          <a:xfrm>
            <a:off x="2764967" y="4417786"/>
            <a:ext cx="2184985" cy="10642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600" kern="1200" spc="-30">
                <a:solidFill>
                  <a:schemeClr val="tx2"/>
                </a:solidFill>
                <a:latin typeface="Open Sans" charset="0"/>
                <a:ea typeface="Open Sans" charset="0"/>
                <a:cs typeface="Open Sans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8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6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4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5"/>
              </a:buClr>
              <a:buSzPct val="75000"/>
              <a:buFont typeface="Arial" panose="020B0604020202020204" pitchFamily="34" charset="0"/>
              <a:buNone/>
              <a:defRPr sz="1400" kern="1200" spc="-30">
                <a:solidFill>
                  <a:schemeClr val="tx1"/>
                </a:solidFill>
                <a:latin typeface="Open Sans" charset="0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300"/>
              </a:spcBef>
            </a:pPr>
            <a:r>
              <a:rPr lang="en-US" sz="2000" b="1" dirty="0">
                <a:solidFill>
                  <a:schemeClr val="accent6"/>
                </a:solidFill>
                <a:latin typeface="+mn-lt"/>
                <a:ea typeface="Chronicle Display Black" charset="0"/>
                <a:cs typeface="Chronicle Display Black" charset="0"/>
              </a:rPr>
              <a:t>Capitalize- Assets</a:t>
            </a:r>
          </a:p>
          <a:p>
            <a:pPr>
              <a:lnSpc>
                <a:spcPct val="130000"/>
              </a:lnSpc>
              <a:spcBef>
                <a:spcPts val="300"/>
              </a:spcBef>
            </a:pPr>
            <a:r>
              <a:rPr lang="en-US" sz="1200" dirty="0">
                <a:solidFill>
                  <a:sysClr val="windowText" lastClr="000000"/>
                </a:solidFill>
                <a:latin typeface="+mn-lt"/>
              </a:rPr>
              <a:t>Infrastructure is built for the characters and stories that generate the biggest commercial success. Attractions are built at the Disney theme parks to further capitalize on Disney brands.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2492149-E937-41E3-8964-D9E985596C0D}"/>
              </a:ext>
            </a:extLst>
          </p:cNvPr>
          <p:cNvSpPr/>
          <p:nvPr/>
        </p:nvSpPr>
        <p:spPr>
          <a:xfrm>
            <a:off x="3489366" y="2767368"/>
            <a:ext cx="88695" cy="88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2" name="object 4"/>
          <p:cNvSpPr txBox="1"/>
          <p:nvPr/>
        </p:nvSpPr>
        <p:spPr>
          <a:xfrm>
            <a:off x="5743012" y="4136335"/>
            <a:ext cx="2613440" cy="147239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algn="ctr">
              <a:lnSpc>
                <a:spcPct val="85000"/>
              </a:lnSpc>
              <a:spcBef>
                <a:spcPts val="450"/>
              </a:spcBef>
            </a:pPr>
            <a:r>
              <a:rPr lang="en-US" sz="2000" b="1" dirty="0">
                <a:ea typeface="Chronicle Display Black" charset="0"/>
                <a:cs typeface="Chronicle Display Black" charset="0"/>
              </a:rPr>
              <a:t>Media Networks</a:t>
            </a:r>
          </a:p>
          <a:p>
            <a:pPr marL="9525">
              <a:lnSpc>
                <a:spcPct val="130000"/>
              </a:lnSpc>
              <a:spcBef>
                <a:spcPts val="450"/>
              </a:spcBef>
            </a:pPr>
            <a:r>
              <a:rPr lang="en-US" sz="1100" b="1" dirty="0">
                <a:ea typeface="Open Sans" charset="0"/>
                <a:cs typeface="Open Sans" charset="0"/>
              </a:rPr>
              <a:t>Activities: </a:t>
            </a:r>
            <a:r>
              <a:rPr lang="en-US" sz="1100" dirty="0">
                <a:ea typeface="Open Sans" charset="0"/>
                <a:cs typeface="Open Sans" charset="0"/>
              </a:rPr>
              <a:t>Content distribution, brand management, licensing, partnership with advertisers, TV, cable and theaters</a:t>
            </a:r>
            <a:endParaRPr lang="en-US" sz="1100" b="1" dirty="0">
              <a:ea typeface="Open Sans" charset="0"/>
              <a:cs typeface="Open Sans" charset="0"/>
            </a:endParaRPr>
          </a:p>
          <a:p>
            <a:pPr marL="9525">
              <a:lnSpc>
                <a:spcPct val="130000"/>
              </a:lnSpc>
              <a:spcBef>
                <a:spcPts val="450"/>
              </a:spcBef>
            </a:pPr>
            <a:r>
              <a:rPr lang="en-US" sz="1100" b="1" dirty="0">
                <a:ea typeface="Open Sans" charset="0"/>
                <a:cs typeface="Open Sans" charset="0"/>
              </a:rPr>
              <a:t>Revenue Steams:</a:t>
            </a:r>
            <a:r>
              <a:rPr lang="en-US" sz="1100" dirty="0">
                <a:ea typeface="Open Sans" charset="0"/>
                <a:cs typeface="Open Sans" charset="0"/>
              </a:rPr>
              <a:t> </a:t>
            </a:r>
            <a:r>
              <a:rPr lang="en-US" sz="1100" dirty="0">
                <a:solidFill>
                  <a:srgbClr val="000000"/>
                </a:solidFill>
                <a:ea typeface="Open Sans" charset="0"/>
                <a:cs typeface="Open Sans" charset="0"/>
              </a:rPr>
              <a:t>Affiliate fees, Advertising, and TV/SVOD distribution</a:t>
            </a:r>
          </a:p>
        </p:txBody>
      </p:sp>
      <p:sp>
        <p:nvSpPr>
          <p:cNvPr id="15" name="object 4"/>
          <p:cNvSpPr txBox="1"/>
          <p:nvPr/>
        </p:nvSpPr>
        <p:spPr>
          <a:xfrm>
            <a:off x="8750870" y="1107925"/>
            <a:ext cx="2954625" cy="195406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algn="ctr">
              <a:lnSpc>
                <a:spcPct val="85000"/>
              </a:lnSpc>
              <a:spcBef>
                <a:spcPts val="450"/>
              </a:spcBef>
            </a:pPr>
            <a:r>
              <a:rPr lang="en-US" sz="2000" b="1" dirty="0">
                <a:ea typeface="Chronicle Display Black" charset="0"/>
                <a:cs typeface="Chronicle Display Black" charset="0"/>
              </a:rPr>
              <a:t>Parks, Experiences</a:t>
            </a:r>
            <a:br>
              <a:rPr lang="en-US" sz="2000" b="1" dirty="0">
                <a:ea typeface="Chronicle Display Black" charset="0"/>
                <a:cs typeface="Chronicle Display Black" charset="0"/>
              </a:rPr>
            </a:br>
            <a:r>
              <a:rPr lang="en-US" sz="2000" b="1" dirty="0">
                <a:ea typeface="Chronicle Display Black" charset="0"/>
                <a:cs typeface="Chronicle Display Black" charset="0"/>
              </a:rPr>
              <a:t>&amp; Products</a:t>
            </a:r>
          </a:p>
          <a:p>
            <a:pPr marL="9525">
              <a:lnSpc>
                <a:spcPct val="130000"/>
              </a:lnSpc>
              <a:spcBef>
                <a:spcPts val="450"/>
              </a:spcBef>
            </a:pPr>
            <a:r>
              <a:rPr lang="en-US" sz="1100" b="1" dirty="0">
                <a:ea typeface="Open Sans" charset="0"/>
                <a:cs typeface="Open Sans" charset="0"/>
              </a:rPr>
              <a:t>Activities: </a:t>
            </a:r>
            <a:r>
              <a:rPr lang="en-US" sz="1100" dirty="0">
                <a:ea typeface="Open Sans" charset="0"/>
                <a:cs typeface="Open Sans" charset="0"/>
              </a:rPr>
              <a:t>Park and resort construction, facility management, tourist activities</a:t>
            </a:r>
            <a:endParaRPr lang="en-US" sz="1100" b="1" dirty="0">
              <a:ea typeface="Open Sans" charset="0"/>
              <a:cs typeface="Open Sans" charset="0"/>
            </a:endParaRPr>
          </a:p>
          <a:p>
            <a:pPr marL="9525">
              <a:lnSpc>
                <a:spcPct val="130000"/>
              </a:lnSpc>
              <a:spcBef>
                <a:spcPts val="450"/>
              </a:spcBef>
            </a:pPr>
            <a:r>
              <a:rPr lang="en-US" sz="1100" b="1" dirty="0">
                <a:ea typeface="Open Sans" charset="0"/>
                <a:cs typeface="Open Sans" charset="0"/>
              </a:rPr>
              <a:t>Revenue Streams:</a:t>
            </a:r>
            <a:r>
              <a:rPr lang="en-US" sz="1100" dirty="0">
                <a:ea typeface="Open Sans" charset="0"/>
                <a:cs typeface="Open Sans" charset="0"/>
              </a:rPr>
              <a:t> Theme park admissions, merchandise, food and beverage, resorts and vacations, merchandise licensing and retail sales, and park licensing (Tokyo Disney Resort)</a:t>
            </a:r>
          </a:p>
        </p:txBody>
      </p:sp>
      <p:sp>
        <p:nvSpPr>
          <p:cNvPr id="18" name="object 4"/>
          <p:cNvSpPr txBox="1"/>
          <p:nvPr/>
        </p:nvSpPr>
        <p:spPr>
          <a:xfrm>
            <a:off x="5798891" y="1115982"/>
            <a:ext cx="2492831" cy="19125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algn="ctr">
              <a:lnSpc>
                <a:spcPct val="85000"/>
              </a:lnSpc>
              <a:spcBef>
                <a:spcPts val="450"/>
              </a:spcBef>
            </a:pPr>
            <a:r>
              <a:rPr lang="en-US" sz="2000" b="1" dirty="0">
                <a:ea typeface="Chronicle Display Black" charset="0"/>
                <a:cs typeface="Chronicle Display Black" charset="0"/>
              </a:rPr>
              <a:t>Studio Entertainment</a:t>
            </a:r>
          </a:p>
          <a:p>
            <a:pPr marL="9525">
              <a:lnSpc>
                <a:spcPct val="130000"/>
              </a:lnSpc>
              <a:spcBef>
                <a:spcPts val="450"/>
              </a:spcBef>
            </a:pPr>
            <a:r>
              <a:rPr lang="en-US" sz="1100" b="1" dirty="0">
                <a:ea typeface="Open Sans" charset="0"/>
                <a:cs typeface="Open Sans" charset="0"/>
              </a:rPr>
              <a:t>Activities: </a:t>
            </a:r>
            <a:r>
              <a:rPr lang="en-US" sz="1100" dirty="0">
                <a:ea typeface="Open Sans" charset="0"/>
                <a:cs typeface="Open Sans" charset="0"/>
              </a:rPr>
              <a:t>Produce music, movies and character content, brand management, acquisitions</a:t>
            </a:r>
            <a:endParaRPr lang="en-US" sz="1100" b="1" dirty="0">
              <a:ea typeface="Open Sans" charset="0"/>
              <a:cs typeface="Open Sans" charset="0"/>
            </a:endParaRPr>
          </a:p>
          <a:p>
            <a:pPr marL="9525">
              <a:lnSpc>
                <a:spcPct val="130000"/>
              </a:lnSpc>
              <a:spcBef>
                <a:spcPts val="450"/>
              </a:spcBef>
            </a:pPr>
            <a:r>
              <a:rPr lang="en-US" sz="1100" b="1" dirty="0">
                <a:ea typeface="Open Sans" charset="0"/>
                <a:cs typeface="Open Sans" charset="0"/>
              </a:rPr>
              <a:t>Revenue Streams:</a:t>
            </a:r>
            <a:r>
              <a:rPr lang="en-US" sz="1100" dirty="0">
                <a:ea typeface="Open Sans" charset="0"/>
                <a:cs typeface="Open Sans" charset="0"/>
              </a:rPr>
              <a:t> Theatrical distribution, home entertainment (DVD/Blu-ray/e-format), TV/SVOD distribution (IP licensing fee, ticket sales from stage plays)</a:t>
            </a:r>
          </a:p>
        </p:txBody>
      </p:sp>
      <p:sp>
        <p:nvSpPr>
          <p:cNvPr id="19" name="object 4"/>
          <p:cNvSpPr txBox="1"/>
          <p:nvPr/>
        </p:nvSpPr>
        <p:spPr>
          <a:xfrm>
            <a:off x="8753301" y="4108667"/>
            <a:ext cx="2952194" cy="1734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algn="ctr">
              <a:lnSpc>
                <a:spcPct val="85000"/>
              </a:lnSpc>
              <a:spcBef>
                <a:spcPts val="450"/>
              </a:spcBef>
            </a:pPr>
            <a:r>
              <a:rPr lang="en-US" sz="2000" b="1" dirty="0">
                <a:ea typeface="Chronicle Display Black" charset="0"/>
                <a:cs typeface="Chronicle Display Black" charset="0"/>
              </a:rPr>
              <a:t>Direct-to-Consumer</a:t>
            </a:r>
            <a:br>
              <a:rPr lang="en-US" sz="2000" b="1" dirty="0">
                <a:ea typeface="Chronicle Display Black" charset="0"/>
                <a:cs typeface="Chronicle Display Black" charset="0"/>
              </a:rPr>
            </a:br>
            <a:r>
              <a:rPr lang="en-US" sz="2000" b="1" dirty="0">
                <a:ea typeface="Chronicle Display Black" charset="0"/>
                <a:cs typeface="Chronicle Display Black" charset="0"/>
              </a:rPr>
              <a:t>&amp; International</a:t>
            </a:r>
            <a:endParaRPr lang="en-US" sz="1050" b="1" dirty="0">
              <a:ea typeface="Open Sans" charset="0"/>
              <a:cs typeface="Open Sans" charset="0"/>
            </a:endParaRPr>
          </a:p>
          <a:p>
            <a:pPr marL="9525">
              <a:lnSpc>
                <a:spcPct val="130000"/>
              </a:lnSpc>
              <a:spcBef>
                <a:spcPts val="450"/>
              </a:spcBef>
            </a:pPr>
            <a:r>
              <a:rPr lang="en-US" sz="1100" b="1" dirty="0">
                <a:ea typeface="Open Sans" charset="0"/>
                <a:cs typeface="Open Sans" charset="0"/>
              </a:rPr>
              <a:t>Activities: </a:t>
            </a:r>
            <a:r>
              <a:rPr lang="en-US" sz="1100" dirty="0">
                <a:ea typeface="Open Sans" charset="0"/>
                <a:cs typeface="Open Sans" charset="0"/>
              </a:rPr>
              <a:t>Infrastructure development, advertising, content distribution, partnership/licensing, acquisitions</a:t>
            </a:r>
            <a:endParaRPr lang="en-US" sz="1100" b="1" dirty="0">
              <a:ea typeface="Open Sans" charset="0"/>
              <a:cs typeface="Open Sans" charset="0"/>
            </a:endParaRPr>
          </a:p>
          <a:p>
            <a:pPr marL="9525">
              <a:lnSpc>
                <a:spcPct val="130000"/>
              </a:lnSpc>
              <a:spcBef>
                <a:spcPts val="450"/>
              </a:spcBef>
            </a:pPr>
            <a:r>
              <a:rPr lang="en-US" sz="1100" b="1" dirty="0">
                <a:ea typeface="Open Sans" charset="0"/>
                <a:cs typeface="Open Sans" charset="0"/>
              </a:rPr>
              <a:t>Revenue Streams:</a:t>
            </a:r>
            <a:r>
              <a:rPr lang="en-US" sz="1100" dirty="0">
                <a:ea typeface="Open Sans" charset="0"/>
                <a:cs typeface="Open Sans" charset="0"/>
              </a:rPr>
              <a:t> Subscription fees, advertising, affiliate fees, TV/SVOD distribution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2349600-1845-4EF6-997B-869DB1C58092}"/>
              </a:ext>
            </a:extLst>
          </p:cNvPr>
          <p:cNvGrpSpPr/>
          <p:nvPr/>
        </p:nvGrpSpPr>
        <p:grpSpPr>
          <a:xfrm>
            <a:off x="9506370" y="3175376"/>
            <a:ext cx="805512" cy="805512"/>
            <a:chOff x="9771452" y="3429000"/>
            <a:chExt cx="822960" cy="822960"/>
          </a:xfrm>
        </p:grpSpPr>
        <p:pic>
          <p:nvPicPr>
            <p:cNvPr id="12" name="Picture 11" descr="A picture containing text, clipart&#10;&#10;Description automatically generated">
              <a:extLst>
                <a:ext uri="{FF2B5EF4-FFF2-40B4-BE49-F238E27FC236}">
                  <a16:creationId xmlns:a16="http://schemas.microsoft.com/office/drawing/2014/main" id="{E953EB1B-19C5-4192-BA9E-9566B08EF4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79730" y="3713782"/>
              <a:ext cx="606405" cy="253397"/>
            </a:xfrm>
            <a:prstGeom prst="rect">
              <a:avLst/>
            </a:prstGeom>
          </p:spPr>
        </p:pic>
        <p:sp>
          <p:nvSpPr>
            <p:cNvPr id="20" name="Flowchart: Connector 19">
              <a:extLst>
                <a:ext uri="{FF2B5EF4-FFF2-40B4-BE49-F238E27FC236}">
                  <a16:creationId xmlns:a16="http://schemas.microsoft.com/office/drawing/2014/main" id="{3B4308AA-4AEC-4537-86E5-39667E56FA0A}"/>
                </a:ext>
              </a:extLst>
            </p:cNvPr>
            <p:cNvSpPr/>
            <p:nvPr/>
          </p:nvSpPr>
          <p:spPr>
            <a:xfrm>
              <a:off x="9771452" y="3429000"/>
              <a:ext cx="822960" cy="822960"/>
            </a:xfrm>
            <a:prstGeom prst="flowChartConnector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FD869C2-296E-420E-88D8-F8A8A20F1702}"/>
              </a:ext>
            </a:extLst>
          </p:cNvPr>
          <p:cNvGrpSpPr/>
          <p:nvPr/>
        </p:nvGrpSpPr>
        <p:grpSpPr>
          <a:xfrm>
            <a:off x="6421869" y="167783"/>
            <a:ext cx="805512" cy="805512"/>
            <a:chOff x="6593980" y="3400993"/>
            <a:chExt cx="822960" cy="822960"/>
          </a:xfrm>
        </p:grpSpPr>
        <p:pic>
          <p:nvPicPr>
            <p:cNvPr id="7" name="Picture 6" descr="Logo&#10;&#10;Description automatically generated">
              <a:extLst>
                <a:ext uri="{FF2B5EF4-FFF2-40B4-BE49-F238E27FC236}">
                  <a16:creationId xmlns:a16="http://schemas.microsoft.com/office/drawing/2014/main" id="{B466E6CA-DF88-499F-B9C8-DAF74B3EC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2991" y="3529230"/>
              <a:ext cx="684939" cy="511070"/>
            </a:xfrm>
            <a:prstGeom prst="rect">
              <a:avLst/>
            </a:prstGeom>
          </p:spPr>
        </p:pic>
        <p:sp>
          <p:nvSpPr>
            <p:cNvPr id="42" name="Flowchart: Connector 41">
              <a:extLst>
                <a:ext uri="{FF2B5EF4-FFF2-40B4-BE49-F238E27FC236}">
                  <a16:creationId xmlns:a16="http://schemas.microsoft.com/office/drawing/2014/main" id="{1AE7C485-FF21-4916-8D27-A184D3CFA51A}"/>
                </a:ext>
              </a:extLst>
            </p:cNvPr>
            <p:cNvSpPr/>
            <p:nvPr/>
          </p:nvSpPr>
          <p:spPr>
            <a:xfrm>
              <a:off x="6593980" y="3400993"/>
              <a:ext cx="822960" cy="822960"/>
            </a:xfrm>
            <a:prstGeom prst="flowChartConnector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D48B155-64EA-431A-9474-48894B2F8C33}"/>
              </a:ext>
            </a:extLst>
          </p:cNvPr>
          <p:cNvGrpSpPr/>
          <p:nvPr/>
        </p:nvGrpSpPr>
        <p:grpSpPr>
          <a:xfrm>
            <a:off x="6642551" y="3175376"/>
            <a:ext cx="805512" cy="805512"/>
            <a:chOff x="6494857" y="571654"/>
            <a:chExt cx="822960" cy="822960"/>
          </a:xfrm>
        </p:grpSpPr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DA16DBBE-1BB4-C24E-A762-8A9F93C6C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6184" y="730466"/>
              <a:ext cx="460307" cy="505337"/>
            </a:xfrm>
            <a:prstGeom prst="rect">
              <a:avLst/>
            </a:prstGeom>
          </p:spPr>
        </p:pic>
        <p:sp>
          <p:nvSpPr>
            <p:cNvPr id="43" name="Flowchart: Connector 42">
              <a:extLst>
                <a:ext uri="{FF2B5EF4-FFF2-40B4-BE49-F238E27FC236}">
                  <a16:creationId xmlns:a16="http://schemas.microsoft.com/office/drawing/2014/main" id="{675D2304-5E89-42A1-9A25-BDA8025E3290}"/>
                </a:ext>
              </a:extLst>
            </p:cNvPr>
            <p:cNvSpPr/>
            <p:nvPr/>
          </p:nvSpPr>
          <p:spPr>
            <a:xfrm>
              <a:off x="6494857" y="571654"/>
              <a:ext cx="822960" cy="822960"/>
            </a:xfrm>
            <a:prstGeom prst="flowChartConnector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FCD6704-17C7-4C41-BA0E-61EF25A52E52}"/>
              </a:ext>
            </a:extLst>
          </p:cNvPr>
          <p:cNvGrpSpPr/>
          <p:nvPr/>
        </p:nvGrpSpPr>
        <p:grpSpPr>
          <a:xfrm>
            <a:off x="9490818" y="194499"/>
            <a:ext cx="805512" cy="805512"/>
            <a:chOff x="9755842" y="638079"/>
            <a:chExt cx="822960" cy="822960"/>
          </a:xfrm>
        </p:grpSpPr>
        <p:pic>
          <p:nvPicPr>
            <p:cNvPr id="45" name="Picture 44" descr="Icon&#10;&#10;Description automatically generated">
              <a:extLst>
                <a:ext uri="{FF2B5EF4-FFF2-40B4-BE49-F238E27FC236}">
                  <a16:creationId xmlns:a16="http://schemas.microsoft.com/office/drawing/2014/main" id="{B654DC79-E4FA-4BDC-9C25-7E83E7DE51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470" t="6941" r="17353" b="6172"/>
            <a:stretch/>
          </p:blipFill>
          <p:spPr>
            <a:xfrm>
              <a:off x="9910768" y="719630"/>
              <a:ext cx="550052" cy="619486"/>
            </a:xfrm>
            <a:prstGeom prst="rect">
              <a:avLst/>
            </a:prstGeom>
          </p:spPr>
        </p:pic>
        <p:sp>
          <p:nvSpPr>
            <p:cNvPr id="44" name="Flowchart: Connector 43">
              <a:extLst>
                <a:ext uri="{FF2B5EF4-FFF2-40B4-BE49-F238E27FC236}">
                  <a16:creationId xmlns:a16="http://schemas.microsoft.com/office/drawing/2014/main" id="{9A6E0A67-DBAB-43BE-AC13-10283BC14A90}"/>
                </a:ext>
              </a:extLst>
            </p:cNvPr>
            <p:cNvSpPr/>
            <p:nvPr/>
          </p:nvSpPr>
          <p:spPr>
            <a:xfrm>
              <a:off x="9755842" y="638079"/>
              <a:ext cx="822960" cy="822960"/>
            </a:xfrm>
            <a:prstGeom prst="flowChartConnector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E9951D5-D758-6A43-B55D-491B1E447253}"/>
              </a:ext>
            </a:extLst>
          </p:cNvPr>
          <p:cNvCxnSpPr>
            <a:cxnSpLocks/>
          </p:cNvCxnSpPr>
          <p:nvPr/>
        </p:nvCxnSpPr>
        <p:spPr>
          <a:xfrm>
            <a:off x="2572043" y="4343768"/>
            <a:ext cx="960120" cy="319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>
            <a:extLst>
              <a:ext uri="{FF2B5EF4-FFF2-40B4-BE49-F238E27FC236}">
                <a16:creationId xmlns:a16="http://schemas.microsoft.com/office/drawing/2014/main" id="{9C4D6B97-4CB6-AC45-8956-0FF39E22BCAA}"/>
              </a:ext>
            </a:extLst>
          </p:cNvPr>
          <p:cNvSpPr/>
          <p:nvPr/>
        </p:nvSpPr>
        <p:spPr>
          <a:xfrm>
            <a:off x="2533362" y="4295616"/>
            <a:ext cx="88695" cy="88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396CA418-9CD5-4E04-A2B4-55202C394317}"/>
              </a:ext>
            </a:extLst>
          </p:cNvPr>
          <p:cNvSpPr/>
          <p:nvPr/>
        </p:nvSpPr>
        <p:spPr>
          <a:xfrm>
            <a:off x="3504931" y="4301018"/>
            <a:ext cx="88695" cy="88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B5837C13-0974-4FD4-AE40-B39E983677C8}"/>
              </a:ext>
            </a:extLst>
          </p:cNvPr>
          <p:cNvSpPr/>
          <p:nvPr/>
        </p:nvSpPr>
        <p:spPr>
          <a:xfrm>
            <a:off x="732750" y="3612211"/>
            <a:ext cx="88695" cy="88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968AE68F-3689-496F-8A2A-899AE3A17B8F}"/>
              </a:ext>
            </a:extLst>
          </p:cNvPr>
          <p:cNvSpPr/>
          <p:nvPr/>
        </p:nvSpPr>
        <p:spPr>
          <a:xfrm>
            <a:off x="1130177" y="2042811"/>
            <a:ext cx="88695" cy="886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B289E5-66B6-482C-A26A-EE47D2BA659A}"/>
              </a:ext>
            </a:extLst>
          </p:cNvPr>
          <p:cNvSpPr txBox="1"/>
          <p:nvPr/>
        </p:nvSpPr>
        <p:spPr>
          <a:xfrm>
            <a:off x="968453" y="1487770"/>
            <a:ext cx="4167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we will create &amp; value!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EEDB42-E3BE-43A7-A31F-70C817F60953}"/>
              </a:ext>
            </a:extLst>
          </p:cNvPr>
          <p:cNvSpPr txBox="1"/>
          <p:nvPr/>
        </p:nvSpPr>
        <p:spPr>
          <a:xfrm>
            <a:off x="7672627" y="287651"/>
            <a:ext cx="34429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we will </a:t>
            </a:r>
            <a:br>
              <a:rPr lang="en-US" dirty="0"/>
            </a:br>
            <a:r>
              <a:rPr lang="en-US" dirty="0"/>
              <a:t>deliver value!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371B01A-E2D0-473C-B67B-7BB2D18FD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081" y="151839"/>
            <a:ext cx="5643316" cy="1995802"/>
          </a:xfrm>
        </p:spPr>
        <p:txBody>
          <a:bodyPr/>
          <a:lstStyle/>
          <a:p>
            <a:r>
              <a:rPr lang="en-US" dirty="0"/>
              <a:t>Business Model @ Disney</a:t>
            </a:r>
          </a:p>
        </p:txBody>
      </p:sp>
    </p:spTree>
    <p:extLst>
      <p:ext uri="{BB962C8B-B14F-4D97-AF65-F5344CB8AC3E}">
        <p14:creationId xmlns:p14="http://schemas.microsoft.com/office/powerpoint/2010/main" val="3090587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F410B-B197-4B5D-890C-9DDD73D2A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Session 2 Outline 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59149F0-E2C0-4CF9-9548-F5C6DCD44E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929692"/>
              </p:ext>
            </p:extLst>
          </p:nvPr>
        </p:nvGraphicFramePr>
        <p:xfrm>
          <a:off x="838200" y="1966465"/>
          <a:ext cx="10852230" cy="341376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7619775">
                  <a:extLst>
                    <a:ext uri="{9D8B030D-6E8A-4147-A177-3AD203B41FA5}">
                      <a16:colId xmlns:a16="http://schemas.microsoft.com/office/drawing/2014/main" val="781541122"/>
                    </a:ext>
                  </a:extLst>
                </a:gridCol>
                <a:gridCol w="3232455">
                  <a:extLst>
                    <a:ext uri="{9D8B030D-6E8A-4147-A177-3AD203B41FA5}">
                      <a16:colId xmlns:a16="http://schemas.microsoft.com/office/drawing/2014/main" val="414474523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dirty="0">
                          <a:effectLst/>
                        </a:rPr>
                        <a:t>1. Lecture/discussion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5189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a) Strategy revisited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30 minutes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895508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b) Business models 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30 minutes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8178751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b="1" dirty="0">
                          <a:effectLst/>
                        </a:rPr>
                        <a:t>2. Exercise #2: Business model analysis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58281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a) Breakout room activity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90 minutes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54095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b) Presentations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30 minutes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92484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3. Debrief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25 minutes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2510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4. Preparation for session 3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5 minutes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447900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0763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2905139" y="2689959"/>
            <a:ext cx="1571825" cy="100584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800"/>
              </a:lnSpc>
            </a:pPr>
            <a:r>
              <a:rPr lang="en-US" sz="1600" dirty="0"/>
              <a:t>Company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98423" y="3827205"/>
            <a:ext cx="1571824" cy="255454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Company is defined by an underlying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Structure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Culture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Resources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Talent Pool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Product/ Service Portfolio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029800" y="2689201"/>
            <a:ext cx="1648172" cy="100584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800"/>
              </a:lnSpc>
            </a:pPr>
            <a:r>
              <a:rPr lang="en-US" sz="1600" dirty="0"/>
              <a:t>Current Business System and Model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29800" y="3827205"/>
            <a:ext cx="1640951" cy="584775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/>
              <a:t>Way of Doing Business</a:t>
            </a:r>
          </a:p>
        </p:txBody>
      </p:sp>
      <p:sp>
        <p:nvSpPr>
          <p:cNvPr id="13" name="Cloud 12"/>
          <p:cNvSpPr/>
          <p:nvPr/>
        </p:nvSpPr>
        <p:spPr>
          <a:xfrm>
            <a:off x="5296968" y="1430298"/>
            <a:ext cx="1855486" cy="1003821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Market Forces</a:t>
            </a:r>
          </a:p>
        </p:txBody>
      </p:sp>
      <p:sp>
        <p:nvSpPr>
          <p:cNvPr id="14" name="Cloud 13"/>
          <p:cNvSpPr/>
          <p:nvPr/>
        </p:nvSpPr>
        <p:spPr>
          <a:xfrm>
            <a:off x="7309587" y="1045728"/>
            <a:ext cx="1855486" cy="922686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Industry Forces</a:t>
            </a:r>
          </a:p>
        </p:txBody>
      </p:sp>
      <p:sp>
        <p:nvSpPr>
          <p:cNvPr id="15" name="Cloud 14"/>
          <p:cNvSpPr/>
          <p:nvPr/>
        </p:nvSpPr>
        <p:spPr>
          <a:xfrm>
            <a:off x="3348553" y="652807"/>
            <a:ext cx="2095736" cy="1124045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ts val="2000"/>
              </a:lnSpc>
            </a:pPr>
            <a:r>
              <a:rPr lang="en-US" b="1" dirty="0"/>
              <a:t>Macro-Economic Forces</a:t>
            </a:r>
          </a:p>
        </p:txBody>
      </p:sp>
      <p:sp>
        <p:nvSpPr>
          <p:cNvPr id="16" name="Cloud 15"/>
          <p:cNvSpPr/>
          <p:nvPr/>
        </p:nvSpPr>
        <p:spPr>
          <a:xfrm>
            <a:off x="7053923" y="3783652"/>
            <a:ext cx="2111849" cy="1413989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Company – Constraint Triangle</a:t>
            </a:r>
          </a:p>
        </p:txBody>
      </p:sp>
      <p:sp>
        <p:nvSpPr>
          <p:cNvPr id="17" name="Cloud 16"/>
          <p:cNvSpPr/>
          <p:nvPr/>
        </p:nvSpPr>
        <p:spPr>
          <a:xfrm>
            <a:off x="6303065" y="5281630"/>
            <a:ext cx="1855486" cy="1089122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Mgmt. Decision Legacy</a:t>
            </a:r>
          </a:p>
        </p:txBody>
      </p:sp>
      <p:sp>
        <p:nvSpPr>
          <p:cNvPr id="18" name="Cloud 17"/>
          <p:cNvSpPr/>
          <p:nvPr/>
        </p:nvSpPr>
        <p:spPr>
          <a:xfrm>
            <a:off x="5508492" y="290468"/>
            <a:ext cx="2316469" cy="1073856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Societal Forces</a:t>
            </a:r>
          </a:p>
        </p:txBody>
      </p:sp>
      <p:sp>
        <p:nvSpPr>
          <p:cNvPr id="22" name="Right Arrow 21"/>
          <p:cNvSpPr/>
          <p:nvPr/>
        </p:nvSpPr>
        <p:spPr>
          <a:xfrm>
            <a:off x="6805008" y="2689201"/>
            <a:ext cx="298764" cy="100584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Rounded Rectangle 22"/>
          <p:cNvSpPr/>
          <p:nvPr/>
        </p:nvSpPr>
        <p:spPr>
          <a:xfrm>
            <a:off x="7230808" y="2689201"/>
            <a:ext cx="1470783" cy="100584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800"/>
              </a:lnSpc>
            </a:pPr>
            <a:r>
              <a:rPr lang="en-US" sz="1600" dirty="0"/>
              <a:t>Profitability and Growth Outcomes</a:t>
            </a:r>
          </a:p>
        </p:txBody>
      </p:sp>
      <p:sp>
        <p:nvSpPr>
          <p:cNvPr id="24" name="Right Arrow 23"/>
          <p:cNvSpPr/>
          <p:nvPr/>
        </p:nvSpPr>
        <p:spPr>
          <a:xfrm>
            <a:off x="8828627" y="2689201"/>
            <a:ext cx="298764" cy="100584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Right Arrow 24"/>
          <p:cNvSpPr/>
          <p:nvPr/>
        </p:nvSpPr>
        <p:spPr>
          <a:xfrm>
            <a:off x="4604000" y="2689201"/>
            <a:ext cx="298764" cy="1005840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Rounded Rectangle 25"/>
          <p:cNvSpPr/>
          <p:nvPr/>
        </p:nvSpPr>
        <p:spPr>
          <a:xfrm>
            <a:off x="9254427" y="2689201"/>
            <a:ext cx="1688590" cy="100584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800"/>
              </a:lnSpc>
            </a:pPr>
            <a:r>
              <a:rPr lang="en-US" sz="1600" dirty="0"/>
              <a:t>Business System and Model Evaluation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9254427" y="3827205"/>
            <a:ext cx="1688590" cy="2062103"/>
          </a:xfrm>
          <a:prstGeom prst="rect">
            <a:avLst/>
          </a:prstGeom>
          <a:noFill/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Maintain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Build Upon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Rejuvenate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00" dirty="0"/>
              <a:t>Reinvent</a:t>
            </a:r>
          </a:p>
          <a:p>
            <a:endParaRPr lang="en-US" sz="1600" dirty="0"/>
          </a:p>
          <a:p>
            <a:r>
              <a:rPr lang="en-US" sz="1600" dirty="0"/>
              <a:t>Adjustments to the way we do business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53099" y="491086"/>
            <a:ext cx="22603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Visually, 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think of the Strategic Planning challenge and response in the following manner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0702925" y="6381750"/>
            <a:ext cx="1489075" cy="365125"/>
          </a:xfrm>
        </p:spPr>
        <p:txBody>
          <a:bodyPr/>
          <a:lstStyle/>
          <a:p>
            <a:fld id="{2066355A-084C-D24E-9AD2-7E4FC41EA627}" type="slidenum">
              <a:rPr lang="en-US" smtClean="0"/>
              <a:t>4</a:t>
            </a:fld>
            <a:endParaRPr lang="en-US" dirty="0"/>
          </a:p>
        </p:txBody>
      </p:sp>
      <p:sp>
        <p:nvSpPr>
          <p:cNvPr id="32" name="Cloud 31"/>
          <p:cNvSpPr/>
          <p:nvPr/>
        </p:nvSpPr>
        <p:spPr>
          <a:xfrm>
            <a:off x="4489574" y="4495968"/>
            <a:ext cx="2316469" cy="1073856"/>
          </a:xfrm>
          <a:prstGeom prst="cloud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Cultural Forces</a:t>
            </a:r>
          </a:p>
        </p:txBody>
      </p:sp>
    </p:spTree>
    <p:extLst>
      <p:ext uri="{BB962C8B-B14F-4D97-AF65-F5344CB8AC3E}">
        <p14:creationId xmlns:p14="http://schemas.microsoft.com/office/powerpoint/2010/main" val="3096662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8" grpId="0" animBg="1"/>
      <p:bldP spid="3" grpId="0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6199"/>
            <a:ext cx="2743200" cy="365125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048211253"/>
              </p:ext>
            </p:extLst>
          </p:nvPr>
        </p:nvGraphicFramePr>
        <p:xfrm>
          <a:off x="2184276" y="2058784"/>
          <a:ext cx="7823447" cy="2592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038777" y="3055087"/>
            <a:ext cx="211444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300" dirty="0"/>
              <a:t>MATCH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25155" y="4812504"/>
            <a:ext cx="11038761" cy="8309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dirty="0"/>
              <a:t>Defines where you will focus your resources (capital, talent, time, resources, physical assets, etc.) in order to be successful.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65196" y="1968005"/>
            <a:ext cx="1412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we want to do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152768" y="1957480"/>
            <a:ext cx="1703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we want to do it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07E006B-FE7E-471B-A562-81568E741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155" y="355675"/>
            <a:ext cx="10000887" cy="864096"/>
          </a:xfrm>
        </p:spPr>
        <p:txBody>
          <a:bodyPr>
            <a:noAutofit/>
          </a:bodyPr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Strategy and Business Models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D64092-A07A-4929-B7E3-8B22A1E47D53}"/>
              </a:ext>
            </a:extLst>
          </p:cNvPr>
          <p:cNvSpPr txBox="1"/>
          <p:nvPr/>
        </p:nvSpPr>
        <p:spPr>
          <a:xfrm>
            <a:off x="710216" y="1506340"/>
            <a:ext cx="11038761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Execution Test</a:t>
            </a:r>
          </a:p>
        </p:txBody>
      </p:sp>
    </p:spTree>
    <p:extLst>
      <p:ext uri="{BB962C8B-B14F-4D97-AF65-F5344CB8AC3E}">
        <p14:creationId xmlns:p14="http://schemas.microsoft.com/office/powerpoint/2010/main" val="243577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5666" y="1499701"/>
            <a:ext cx="5456669" cy="4541403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r>
              <a:rPr lang="en-US" sz="2200" dirty="0"/>
              <a:t>A company's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</a:rPr>
              <a:t> architectural platform for pursuing its strategy</a:t>
            </a:r>
            <a:r>
              <a:rPr lang="en-US" sz="2200" dirty="0"/>
              <a:t>. It reflects the company's belief as to how 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</a:rPr>
              <a:t>value is created and delivered</a:t>
            </a:r>
            <a:r>
              <a:rPr lang="en-US" sz="2200" dirty="0"/>
              <a:t>. It is the </a:t>
            </a:r>
            <a:r>
              <a:rPr lang="en-US" sz="2200" dirty="0">
                <a:solidFill>
                  <a:schemeClr val="accent6">
                    <a:lumMod val="75000"/>
                  </a:schemeClr>
                </a:solidFill>
              </a:rPr>
              <a:t>summation of the core business decisions and trade-offs</a:t>
            </a:r>
            <a:r>
              <a:rPr lang="en-US" sz="2200" dirty="0"/>
              <a:t> employed to earn a profit. It takes into consideration five fundamentals…</a:t>
            </a:r>
          </a:p>
          <a:p>
            <a:pPr marL="0" indent="0">
              <a:buNone/>
              <a:defRPr/>
            </a:pPr>
            <a:endParaRPr lang="en-US" sz="2200" dirty="0"/>
          </a:p>
          <a:p>
            <a:pPr marL="0" indent="0">
              <a:buNone/>
              <a:defRPr/>
            </a:pPr>
            <a:r>
              <a:rPr lang="en-US" sz="2200" dirty="0"/>
              <a:t>These elements (the system) interact in consistent and complementary ways. A </a:t>
            </a:r>
            <a:br>
              <a:rPr lang="en-US" sz="2200" dirty="0"/>
            </a:br>
            <a:r>
              <a:rPr lang="en-US" sz="2200" dirty="0"/>
              <a:t>change to one, will impact the others.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046458311"/>
              </p:ext>
            </p:extLst>
          </p:nvPr>
        </p:nvGraphicFramePr>
        <p:xfrm>
          <a:off x="6000775" y="2012646"/>
          <a:ext cx="5595680" cy="35923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Title 4"/>
          <p:cNvSpPr txBox="1">
            <a:spLocks/>
          </p:cNvSpPr>
          <p:nvPr/>
        </p:nvSpPr>
        <p:spPr>
          <a:xfrm>
            <a:off x="6000775" y="1499701"/>
            <a:ext cx="5595680" cy="437716"/>
          </a:xfrm>
          <a:prstGeom prst="rect">
            <a:avLst/>
          </a:prstGeom>
          <a:solidFill>
            <a:schemeClr val="tx1"/>
          </a:solidFill>
        </p:spPr>
        <p:txBody>
          <a:bodyPr anchor="ctr"/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b="1" kern="1200" spc="-150">
                <a:solidFill>
                  <a:srgbClr val="17375E"/>
                </a:solidFill>
                <a:latin typeface="+mj-lt"/>
                <a:ea typeface="+mj-ea"/>
                <a:cs typeface="+mj-cs"/>
              </a:defRPr>
            </a:lvl1pPr>
            <a:lvl2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7375E"/>
                </a:solidFill>
                <a:latin typeface="Calibri" pitchFamily="34" charset="0"/>
              </a:defRPr>
            </a:lvl2pPr>
            <a:lvl3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7375E"/>
                </a:solidFill>
                <a:latin typeface="Calibri" pitchFamily="34" charset="0"/>
              </a:defRPr>
            </a:lvl3pPr>
            <a:lvl4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7375E"/>
                </a:solidFill>
                <a:latin typeface="Calibri" pitchFamily="34" charset="0"/>
              </a:defRPr>
            </a:lvl4pPr>
            <a:lvl5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7375E"/>
                </a:solidFill>
                <a:latin typeface="Calibri" pitchFamily="34" charset="0"/>
              </a:defRPr>
            </a:lvl5pPr>
            <a:lvl6pPr marL="457200" algn="l" defTabSz="457200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7375E"/>
                </a:solidFill>
                <a:latin typeface="Calibri" pitchFamily="34" charset="0"/>
              </a:defRPr>
            </a:lvl6pPr>
            <a:lvl7pPr marL="914400" algn="l" defTabSz="457200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7375E"/>
                </a:solidFill>
                <a:latin typeface="Calibri" pitchFamily="34" charset="0"/>
              </a:defRPr>
            </a:lvl7pPr>
            <a:lvl8pPr marL="1371600" algn="l" defTabSz="457200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7375E"/>
                </a:solidFill>
                <a:latin typeface="Calibri" pitchFamily="34" charset="0"/>
              </a:defRPr>
            </a:lvl8pPr>
            <a:lvl9pPr marL="1828800" algn="l" defTabSz="457200" rtl="0" fontAlgn="base">
              <a:spcBef>
                <a:spcPct val="0"/>
              </a:spcBef>
              <a:spcAft>
                <a:spcPct val="0"/>
              </a:spcAft>
              <a:defRPr sz="2800" b="1">
                <a:solidFill>
                  <a:srgbClr val="17375E"/>
                </a:solidFill>
                <a:latin typeface="Calibri" pitchFamily="34" charset="0"/>
              </a:defRPr>
            </a:lvl9pPr>
          </a:lstStyle>
          <a:p>
            <a:pPr>
              <a:defRPr/>
            </a:pPr>
            <a:r>
              <a:rPr lang="en-US" b="0" dirty="0">
                <a:solidFill>
                  <a:schemeClr val="bg1"/>
                </a:solidFill>
                <a:latin typeface="+mn-lt"/>
              </a:rPr>
              <a:t>Business Model Composition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3D750A0-2147-448F-B8C9-2F018A9E2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6" y="369237"/>
            <a:ext cx="10000887" cy="864096"/>
          </a:xfrm>
        </p:spPr>
        <p:txBody>
          <a:bodyPr>
            <a:noAutofit/>
          </a:bodyPr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What is a Business Model?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145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Graphic spid="2" grpId="0">
        <p:bldAsOne/>
      </p:bldGraphic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0" y="6596952"/>
            <a:ext cx="4828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Adapted from: Business Model Generation, </a:t>
            </a:r>
            <a:r>
              <a:rPr lang="en-CA" sz="1200" dirty="0" err="1"/>
              <a:t>Osterwalder</a:t>
            </a:r>
            <a:r>
              <a:rPr lang="en-CA" sz="1200" dirty="0"/>
              <a:t>, </a:t>
            </a:r>
            <a:r>
              <a:rPr lang="en-CA" sz="1200" dirty="0" err="1"/>
              <a:t>Pigneur</a:t>
            </a:r>
            <a:endParaRPr lang="en-CA" sz="1200" dirty="0"/>
          </a:p>
        </p:txBody>
      </p:sp>
      <p:sp>
        <p:nvSpPr>
          <p:cNvPr id="4" name="Rectangle 3"/>
          <p:cNvSpPr/>
          <p:nvPr/>
        </p:nvSpPr>
        <p:spPr>
          <a:xfrm>
            <a:off x="2506275" y="1740853"/>
            <a:ext cx="1097280" cy="310896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Key Partners</a:t>
            </a:r>
          </a:p>
          <a:p>
            <a:pPr algn="ctr"/>
            <a:r>
              <a:rPr lang="en-CA" sz="950" dirty="0">
                <a:solidFill>
                  <a:schemeClr val="tx1"/>
                </a:solidFill>
              </a:rPr>
              <a:t>(Backward, Forward &amp; ecosystem dependencies)</a:t>
            </a:r>
          </a:p>
        </p:txBody>
      </p:sp>
      <p:sp>
        <p:nvSpPr>
          <p:cNvPr id="5" name="Rectangle 4"/>
          <p:cNvSpPr/>
          <p:nvPr/>
        </p:nvSpPr>
        <p:spPr>
          <a:xfrm>
            <a:off x="3603555" y="1738898"/>
            <a:ext cx="1097280" cy="155448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Key Activities</a:t>
            </a:r>
          </a:p>
          <a:p>
            <a:pPr algn="ctr"/>
            <a:r>
              <a:rPr lang="en-CA" sz="1050" dirty="0">
                <a:solidFill>
                  <a:schemeClr val="tx1"/>
                </a:solidFill>
              </a:rPr>
              <a:t>(Value Chain)</a:t>
            </a:r>
          </a:p>
        </p:txBody>
      </p:sp>
      <p:sp>
        <p:nvSpPr>
          <p:cNvPr id="6" name="Rectangle 5"/>
          <p:cNvSpPr/>
          <p:nvPr/>
        </p:nvSpPr>
        <p:spPr>
          <a:xfrm>
            <a:off x="3603555" y="3293377"/>
            <a:ext cx="1097280" cy="155448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Key Resources</a:t>
            </a: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(Composition &amp; velocity)</a:t>
            </a:r>
          </a:p>
        </p:txBody>
      </p:sp>
      <p:sp>
        <p:nvSpPr>
          <p:cNvPr id="7" name="Rectangle 6"/>
          <p:cNvSpPr/>
          <p:nvPr/>
        </p:nvSpPr>
        <p:spPr>
          <a:xfrm>
            <a:off x="4700835" y="1740853"/>
            <a:ext cx="1037780" cy="310896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Portfolio of Products &amp; Services</a:t>
            </a:r>
          </a:p>
        </p:txBody>
      </p:sp>
      <p:sp>
        <p:nvSpPr>
          <p:cNvPr id="8" name="Rectangle 7"/>
          <p:cNvSpPr/>
          <p:nvPr/>
        </p:nvSpPr>
        <p:spPr>
          <a:xfrm>
            <a:off x="2506275" y="4992335"/>
            <a:ext cx="3232340" cy="97805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</a:rPr>
              <a:t>Underlying Cost Model</a:t>
            </a: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(Cost structure &amp; drivers,</a:t>
            </a: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scale potential, BEP, etc., capitalization requirements, COC)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506275" y="1301654"/>
            <a:ext cx="3232340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bg1"/>
                </a:solidFill>
              </a:rPr>
              <a:t>Company-Centric Analysis</a:t>
            </a:r>
          </a:p>
        </p:txBody>
      </p:sp>
      <p:sp>
        <p:nvSpPr>
          <p:cNvPr id="10" name="Rectangle 9"/>
          <p:cNvSpPr/>
          <p:nvPr/>
        </p:nvSpPr>
        <p:spPr>
          <a:xfrm>
            <a:off x="7653290" y="1738897"/>
            <a:ext cx="1342466" cy="310896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Available Customer Segments</a:t>
            </a:r>
          </a:p>
          <a:p>
            <a:pPr algn="ctr"/>
            <a:endParaRPr lang="en-CA" sz="1400" dirty="0">
              <a:solidFill>
                <a:schemeClr val="tx1"/>
              </a:solidFill>
            </a:endParaRP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(Primary &amp; secondary, size, penetration potential)</a:t>
            </a:r>
          </a:p>
        </p:txBody>
      </p:sp>
      <p:sp>
        <p:nvSpPr>
          <p:cNvPr id="11" name="Right Arrow 10"/>
          <p:cNvSpPr/>
          <p:nvPr/>
        </p:nvSpPr>
        <p:spPr>
          <a:xfrm>
            <a:off x="6015245" y="1687127"/>
            <a:ext cx="1637185" cy="716307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</a:rPr>
              <a:t>Positioning</a:t>
            </a:r>
          </a:p>
        </p:txBody>
      </p:sp>
      <p:sp>
        <p:nvSpPr>
          <p:cNvPr id="13" name="Right Arrow 12"/>
          <p:cNvSpPr/>
          <p:nvPr/>
        </p:nvSpPr>
        <p:spPr>
          <a:xfrm>
            <a:off x="6015246" y="2503965"/>
            <a:ext cx="1637185" cy="752092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Value Proposition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016105" y="4992335"/>
            <a:ext cx="2979651" cy="97805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dirty="0">
                <a:solidFill>
                  <a:schemeClr val="tx1"/>
                </a:solidFill>
              </a:rPr>
              <a:t>Revenue Model</a:t>
            </a:r>
          </a:p>
          <a:p>
            <a:pPr algn="ctr"/>
            <a:r>
              <a:rPr lang="en-CA" sz="1100" dirty="0">
                <a:solidFill>
                  <a:schemeClr val="tx1"/>
                </a:solidFill>
              </a:rPr>
              <a:t>(volume, scope, purchase frequency, sales augmentation, COC, capitalization consumption, ASP degradation)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96000" y="1313391"/>
            <a:ext cx="2899756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1400" dirty="0">
                <a:solidFill>
                  <a:schemeClr val="bg1"/>
                </a:solidFill>
              </a:rPr>
              <a:t>Market-Centric Analysis</a:t>
            </a:r>
            <a:r>
              <a:rPr lang="en-CA" sz="1400" dirty="0"/>
              <a:t> Analysis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6015246" y="4092035"/>
            <a:ext cx="1637185" cy="768058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Opportunity Assessment</a:t>
            </a:r>
          </a:p>
        </p:txBody>
      </p:sp>
      <p:sp>
        <p:nvSpPr>
          <p:cNvPr id="17" name="Right Arrow 16"/>
          <p:cNvSpPr/>
          <p:nvPr/>
        </p:nvSpPr>
        <p:spPr>
          <a:xfrm>
            <a:off x="6015243" y="3322016"/>
            <a:ext cx="1637185" cy="716307"/>
          </a:xfrm>
          <a:prstGeom prst="rightArrow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400"/>
              </a:lnSpc>
            </a:pPr>
            <a:r>
              <a:rPr lang="en-CA" sz="1400" dirty="0">
                <a:solidFill>
                  <a:schemeClr val="tx1"/>
                </a:solidFill>
              </a:rPr>
              <a:t>Customer Relationships</a:t>
            </a:r>
          </a:p>
        </p:txBody>
      </p:sp>
      <p:sp>
        <p:nvSpPr>
          <p:cNvPr id="2" name="Right Brace 1"/>
          <p:cNvSpPr/>
          <p:nvPr/>
        </p:nvSpPr>
        <p:spPr>
          <a:xfrm>
            <a:off x="9225129" y="3540036"/>
            <a:ext cx="254723" cy="1892820"/>
          </a:xfrm>
          <a:prstGeom prst="righ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" name="TextBox 2"/>
          <p:cNvSpPr txBox="1"/>
          <p:nvPr/>
        </p:nvSpPr>
        <p:spPr>
          <a:xfrm>
            <a:off x="9567106" y="4249110"/>
            <a:ext cx="1037944" cy="4539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00"/>
              </a:lnSpc>
            </a:pPr>
            <a:r>
              <a:rPr lang="en-US" sz="1400" dirty="0"/>
              <a:t>Market Logic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120340" y="6214211"/>
            <a:ext cx="5875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Culture, Structure &amp; Mgmt. Systems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885A3C6-319F-49DA-A8F8-B019D3A59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446" y="-120785"/>
            <a:ext cx="10515600" cy="1031188"/>
          </a:xfrm>
        </p:spPr>
        <p:txBody>
          <a:bodyPr>
            <a:noAutofit/>
          </a:bodyPr>
          <a:lstStyle/>
          <a:p>
            <a:r>
              <a:rPr lang="en-US" sz="4400" dirty="0"/>
              <a:t>Building Blocks</a:t>
            </a:r>
            <a:endParaRPr lang="en-US" sz="4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7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18018" y="1684395"/>
            <a:ext cx="21495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Building Blocks of Your Execution Hypothesis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662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-1" y="6603957"/>
            <a:ext cx="29207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Adapted From: Porter's Value Chain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465666" y="866590"/>
            <a:ext cx="11361951" cy="5028889"/>
            <a:chOff x="-576458" y="1624706"/>
            <a:chExt cx="9520476" cy="4213838"/>
          </a:xfrm>
        </p:grpSpPr>
        <p:sp>
          <p:nvSpPr>
            <p:cNvPr id="6" name="Rectangle 5"/>
            <p:cNvSpPr/>
            <p:nvPr/>
          </p:nvSpPr>
          <p:spPr>
            <a:xfrm>
              <a:off x="2691424" y="2361842"/>
              <a:ext cx="903083" cy="577159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R&amp;D</a:t>
              </a:r>
            </a:p>
            <a:p>
              <a:pPr algn="ctr"/>
              <a:r>
                <a:rPr lang="en-US" sz="1200" dirty="0"/>
                <a:t>(Engineering)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3748884" y="2372345"/>
              <a:ext cx="1208637" cy="577159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Inbound Logistics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111897" y="2372026"/>
              <a:ext cx="1379159" cy="577159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Transformative</a:t>
              </a:r>
            </a:p>
            <a:p>
              <a:pPr algn="ctr"/>
              <a:r>
                <a:rPr lang="en-US" sz="1600" dirty="0"/>
                <a:t>Processes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645431" y="2360364"/>
              <a:ext cx="1106787" cy="577159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Outbound Logistics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906593" y="2361452"/>
              <a:ext cx="950615" cy="590739"/>
            </a:xfrm>
            <a:prstGeom prst="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Marketing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98292" y="3662580"/>
              <a:ext cx="1455779" cy="2068739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Sourcing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Material Procurement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JIT Inventory Management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Quality Assurance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Dependability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VMI – Vendor-Managed Inventory Arrangements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endParaRPr lang="en-US" sz="14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251032" y="3662579"/>
              <a:ext cx="1455779" cy="2068740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Facility Design &amp; Layout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Process Design &amp; Layout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Process Management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Materials Management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Quality Assurance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826229" y="3662579"/>
              <a:ext cx="1455779" cy="2068740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Warehouse </a:t>
              </a:r>
              <a:br>
                <a:rPr lang="en-US" sz="1400" dirty="0"/>
              </a:br>
              <a:r>
                <a:rPr lang="en-US" sz="1400" dirty="0"/>
                <a:t>&amp; ICC Management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Transportation Management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endParaRPr lang="en-US" sz="14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401426" y="3673555"/>
              <a:ext cx="1455779" cy="2068740"/>
            </a:xfrm>
            <a:prstGeom prst="rect">
              <a:avLst/>
            </a:prstGeom>
            <a:ln>
              <a:noFill/>
            </a:ln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Marketing Process Management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Sales Forecasting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Sales Management</a:t>
              </a:r>
            </a:p>
            <a:p>
              <a:pPr marL="214308" indent="-214308">
                <a:buFont typeface="Arial" panose="020B0604020202020204" pitchFamily="34" charset="0"/>
                <a:buChar char="•"/>
              </a:pPr>
              <a:r>
                <a:rPr lang="en-US" sz="1400" dirty="0"/>
                <a:t>Customer Service Management</a:t>
              </a:r>
            </a:p>
          </p:txBody>
        </p:sp>
        <p:sp>
          <p:nvSpPr>
            <p:cNvPr id="34" name="Isosceles Triangle 33"/>
            <p:cNvSpPr/>
            <p:nvPr/>
          </p:nvSpPr>
          <p:spPr>
            <a:xfrm>
              <a:off x="2620738" y="1624706"/>
              <a:ext cx="6323280" cy="692746"/>
            </a:xfrm>
            <a:prstGeom prst="triangle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1" dirty="0"/>
                <a:t>MIS, IT, HRM, Fin &amp; Acct., Legal, Admin</a:t>
              </a:r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2691424" y="3062880"/>
              <a:ext cx="6165781" cy="489011"/>
            </a:xfrm>
            <a:prstGeom prst="roundRect">
              <a:avLst/>
            </a:prstGeom>
            <a:ln/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/>
                <a:t>Key Partners</a:t>
              </a:r>
            </a:p>
            <a:p>
              <a:pPr algn="ctr"/>
              <a:r>
                <a:rPr lang="en-US" sz="1600" dirty="0"/>
                <a:t>Supply, Transformation, Distribution, Sales &amp; Service</a:t>
              </a:r>
            </a:p>
          </p:txBody>
        </p:sp>
        <p:graphicFrame>
          <p:nvGraphicFramePr>
            <p:cNvPr id="25" name="Diagram 24"/>
            <p:cNvGraphicFramePr/>
            <p:nvPr>
              <p:extLst>
                <p:ext uri="{D42A27DB-BD31-4B8C-83A1-F6EECF244321}">
                  <p14:modId xmlns:p14="http://schemas.microsoft.com/office/powerpoint/2010/main" val="3302557694"/>
                </p:ext>
              </p:extLst>
            </p:nvPr>
          </p:nvGraphicFramePr>
          <p:xfrm>
            <a:off x="-576458" y="3551891"/>
            <a:ext cx="3342802" cy="228665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</p:grpSp>
      <p:sp>
        <p:nvSpPr>
          <p:cNvPr id="4" name="TextBox 3"/>
          <p:cNvSpPr txBox="1"/>
          <p:nvPr/>
        </p:nvSpPr>
        <p:spPr>
          <a:xfrm>
            <a:off x="465666" y="1457451"/>
            <a:ext cx="34152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 Chain Analysis – Looking for critical linchpins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5666" y="76903"/>
            <a:ext cx="10515600" cy="1031188"/>
          </a:xfrm>
        </p:spPr>
        <p:txBody>
          <a:bodyPr/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Company-Centric 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93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9448800" y="6496201"/>
            <a:ext cx="2743200" cy="365125"/>
          </a:xfrm>
        </p:spPr>
        <p:txBody>
          <a:bodyPr/>
          <a:lstStyle/>
          <a:p>
            <a:fld id="{68B66FEB-B74C-4553-A99E-5E49813D09AD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687623625"/>
              </p:ext>
            </p:extLst>
          </p:nvPr>
        </p:nvGraphicFramePr>
        <p:xfrm>
          <a:off x="1332907" y="1005412"/>
          <a:ext cx="9957498" cy="34171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110711344"/>
              </p:ext>
            </p:extLst>
          </p:nvPr>
        </p:nvGraphicFramePr>
        <p:xfrm>
          <a:off x="1228462" y="3079092"/>
          <a:ext cx="9957498" cy="34171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E1EF7306-0939-4BE4-B461-C3527502CF52}"/>
              </a:ext>
            </a:extLst>
          </p:cNvPr>
          <p:cNvSpPr txBox="1"/>
          <p:nvPr/>
        </p:nvSpPr>
        <p:spPr>
          <a:xfrm>
            <a:off x="3786450" y="1562540"/>
            <a:ext cx="5082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What drives the P/Q relationship?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403835-DA87-4746-979C-32AD20CC21F0}"/>
              </a:ext>
            </a:extLst>
          </p:cNvPr>
          <p:cNvSpPr txBox="1"/>
          <p:nvPr/>
        </p:nvSpPr>
        <p:spPr>
          <a:xfrm>
            <a:off x="2664429" y="3538276"/>
            <a:ext cx="7326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Do we have advantage? Is it being leveraged?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550FB32C-18DE-4916-83FB-C3D8388E10AF}"/>
              </a:ext>
            </a:extLst>
          </p:cNvPr>
          <p:cNvSpPr/>
          <p:nvPr/>
        </p:nvSpPr>
        <p:spPr>
          <a:xfrm rot="5400000">
            <a:off x="7297431" y="3190899"/>
            <a:ext cx="215534" cy="500378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7B05E5-3EEC-49AF-9ADD-9E35356D955C}"/>
              </a:ext>
            </a:extLst>
          </p:cNvPr>
          <p:cNvSpPr txBox="1"/>
          <p:nvPr/>
        </p:nvSpPr>
        <p:spPr>
          <a:xfrm>
            <a:off x="5804012" y="5869631"/>
            <a:ext cx="3390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Basis of Competitive Advantage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7B723B7B-153E-441B-8383-FC8E7C260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787" y="345292"/>
            <a:ext cx="10000887" cy="864096"/>
          </a:xfrm>
        </p:spPr>
        <p:txBody>
          <a:bodyPr>
            <a:noAutofit/>
          </a:bodyPr>
          <a:lstStyle/>
          <a:p>
            <a:r>
              <a:rPr lang="en-US" sz="2400" dirty="0"/>
              <a:t>MMA 801</a:t>
            </a:r>
            <a:br>
              <a:rPr lang="en-US" dirty="0"/>
            </a:br>
            <a:r>
              <a:rPr lang="en-US" sz="4400" dirty="0"/>
              <a:t>Market-Centric Logic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314056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mithColours">
      <a:dk1>
        <a:srgbClr val="061D48"/>
      </a:dk1>
      <a:lt1>
        <a:srgbClr val="FFFFFF"/>
      </a:lt1>
      <a:dk2>
        <a:srgbClr val="0047BB"/>
      </a:dk2>
      <a:lt2>
        <a:srgbClr val="E7E6E6"/>
      </a:lt2>
      <a:accent1>
        <a:srgbClr val="097EB1"/>
      </a:accent1>
      <a:accent2>
        <a:srgbClr val="0399DE"/>
      </a:accent2>
      <a:accent3>
        <a:srgbClr val="00B39D"/>
      </a:accent3>
      <a:accent4>
        <a:srgbClr val="7CCCBF"/>
      </a:accent4>
      <a:accent5>
        <a:srgbClr val="C8205D"/>
      </a:accent5>
      <a:accent6>
        <a:srgbClr val="F04E5E"/>
      </a:accent6>
      <a:hlink>
        <a:srgbClr val="0399DE"/>
      </a:hlink>
      <a:folHlink>
        <a:srgbClr val="028AC8"/>
      </a:folHlink>
    </a:clrScheme>
    <a:fontScheme name="Test">
      <a:majorFont>
        <a:latin typeface="Lato Black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21408DE-4EC3-49ED-8073-2AF09923F6FA}" vid="{FFD45A2C-81DD-4D99-B59D-4A1FF9677E90}"/>
    </a:ext>
  </a:extLst>
</a:theme>
</file>

<file path=ppt/theme/theme2.xml><?xml version="1.0" encoding="utf-8"?>
<a:theme xmlns:a="http://schemas.openxmlformats.org/drawingml/2006/main" name="Smith Theme Blue">
  <a:themeElements>
    <a:clrScheme name="SmithColours">
      <a:dk1>
        <a:srgbClr val="061D48"/>
      </a:dk1>
      <a:lt1>
        <a:srgbClr val="FFFFFF"/>
      </a:lt1>
      <a:dk2>
        <a:srgbClr val="0047BB"/>
      </a:dk2>
      <a:lt2>
        <a:srgbClr val="E7E6E6"/>
      </a:lt2>
      <a:accent1>
        <a:srgbClr val="097EB1"/>
      </a:accent1>
      <a:accent2>
        <a:srgbClr val="0399DE"/>
      </a:accent2>
      <a:accent3>
        <a:srgbClr val="00B39D"/>
      </a:accent3>
      <a:accent4>
        <a:srgbClr val="7CCCBF"/>
      </a:accent4>
      <a:accent5>
        <a:srgbClr val="C8205D"/>
      </a:accent5>
      <a:accent6>
        <a:srgbClr val="F04E5E"/>
      </a:accent6>
      <a:hlink>
        <a:srgbClr val="0399DE"/>
      </a:hlink>
      <a:folHlink>
        <a:srgbClr val="028AC8"/>
      </a:folHlink>
    </a:clrScheme>
    <a:fontScheme name="Test">
      <a:majorFont>
        <a:latin typeface="Lato Black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ith-PPT-Template-2020" id="{345A85C9-168D-2E4D-8CD0-347546631F72}" vid="{9EC0CC30-5467-5F4A-BEFC-B400A349D79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6905</TotalTime>
  <Words>2321</Words>
  <Application>Microsoft Office PowerPoint</Application>
  <PresentationFormat>Widescreen</PresentationFormat>
  <Paragraphs>381</Paragraphs>
  <Slides>25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Arial</vt:lpstr>
      <vt:lpstr>Calibri</vt:lpstr>
      <vt:lpstr>Chronicle Display Black</vt:lpstr>
      <vt:lpstr>Lato</vt:lpstr>
      <vt:lpstr>Lato Black</vt:lpstr>
      <vt:lpstr>Open Sans</vt:lpstr>
      <vt:lpstr>Times New Roman</vt:lpstr>
      <vt:lpstr>Theme1</vt:lpstr>
      <vt:lpstr>Smith Theme Blue</vt:lpstr>
      <vt:lpstr>MMA 801 Introduction to Management</vt:lpstr>
      <vt:lpstr>PowerPoint Presentation</vt:lpstr>
      <vt:lpstr>MMA 801 Session 2 Outline </vt:lpstr>
      <vt:lpstr>PowerPoint Presentation</vt:lpstr>
      <vt:lpstr>MMA 801 Strategy and Business Models</vt:lpstr>
      <vt:lpstr>MMA 801 What is a Business Model?</vt:lpstr>
      <vt:lpstr>Building Blocks</vt:lpstr>
      <vt:lpstr>MMA 801 Company-Centric Side</vt:lpstr>
      <vt:lpstr>MMA 801 Market-Centric Logic</vt:lpstr>
      <vt:lpstr>MMA 801 Strategy &amp; SCA Revisited </vt:lpstr>
      <vt:lpstr>Strategy and Value</vt:lpstr>
      <vt:lpstr>MMA 801 Competitive Advantage – Sources </vt:lpstr>
      <vt:lpstr>MMA 801 Business Model &amp; SCA</vt:lpstr>
      <vt:lpstr>MMAI 801 – Session 2 Revisit</vt:lpstr>
      <vt:lpstr>MMA 801 Activity Mapping</vt:lpstr>
      <vt:lpstr>MMA 801  Business Model Lock-In</vt:lpstr>
      <vt:lpstr>MMA 801 Business Models – Logic Test</vt:lpstr>
      <vt:lpstr>MMA 801  Broader Lens</vt:lpstr>
      <vt:lpstr>Business Model Disruption </vt:lpstr>
      <vt:lpstr>MMA 801  Business Model Exposure </vt:lpstr>
      <vt:lpstr>MMA 801 Type of Change Required </vt:lpstr>
      <vt:lpstr>PowerPoint Presentation</vt:lpstr>
      <vt:lpstr>MMA 801 Reframing – Key Steps </vt:lpstr>
      <vt:lpstr>MMA 801 Key Factors for Execution</vt:lpstr>
      <vt:lpstr>Business Model @ Disney</vt:lpstr>
    </vt:vector>
  </TitlesOfParts>
  <Company>Smith School of Business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 101: Introduction to Commerce</dc:title>
  <dc:creator>Greg Libitz</dc:creator>
  <cp:lastModifiedBy>Greg Libitz</cp:lastModifiedBy>
  <cp:revision>302</cp:revision>
  <dcterms:created xsi:type="dcterms:W3CDTF">2021-09-04T13:48:02Z</dcterms:created>
  <dcterms:modified xsi:type="dcterms:W3CDTF">2024-05-02T12:08:10Z</dcterms:modified>
</cp:coreProperties>
</file>

<file path=docProps/thumbnail.jpeg>
</file>